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543" r:id="rId3"/>
    <p:sldId id="545" r:id="rId4"/>
    <p:sldId id="546" r:id="rId5"/>
    <p:sldId id="547" r:id="rId6"/>
    <p:sldId id="537" r:id="rId7"/>
    <p:sldId id="259" r:id="rId8"/>
    <p:sldId id="260" r:id="rId9"/>
    <p:sldId id="500" r:id="rId10"/>
    <p:sldId id="539" r:id="rId11"/>
    <p:sldId id="261" r:id="rId12"/>
    <p:sldId id="403" r:id="rId13"/>
    <p:sldId id="407" r:id="rId14"/>
    <p:sldId id="406" r:id="rId15"/>
    <p:sldId id="405" r:id="rId16"/>
    <p:sldId id="479" r:id="rId17"/>
    <p:sldId id="442" r:id="rId18"/>
    <p:sldId id="339" r:id="rId19"/>
    <p:sldId id="530" r:id="rId20"/>
    <p:sldId id="528" r:id="rId21"/>
    <p:sldId id="482" r:id="rId22"/>
    <p:sldId id="524" r:id="rId23"/>
    <p:sldId id="533" r:id="rId24"/>
    <p:sldId id="457" r:id="rId25"/>
    <p:sldId id="520" r:id="rId26"/>
  </p:sldIdLst>
  <p:sldSz cx="12192000" cy="6858000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DEEE"/>
    <a:srgbClr val="66FFFF"/>
    <a:srgbClr val="00FFFF"/>
    <a:srgbClr val="F7F4F8"/>
    <a:srgbClr val="00FF00"/>
    <a:srgbClr val="0066FF"/>
    <a:srgbClr val="000000"/>
    <a:srgbClr val="D0D8E8"/>
    <a:srgbClr val="00FF99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47" autoAdjust="0"/>
    <p:restoredTop sz="94660"/>
  </p:normalViewPr>
  <p:slideViewPr>
    <p:cSldViewPr>
      <p:cViewPr>
        <p:scale>
          <a:sx n="125" d="100"/>
          <a:sy n="125" d="100"/>
        </p:scale>
        <p:origin x="1662" y="51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0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BDC08-035A-41E5-9B08-A5A6FF217103}" type="datetimeFigureOut">
              <a:rPr lang="zh-TW" altLang="en-US" smtClean="0"/>
              <a:t>2022/10/7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0F1A-0548-49CC-A0CD-67070A4F973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7909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10F1A-0548-49CC-A0CD-67070A4F9735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5916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7C638-F8CE-4B14-A10B-B97B2CFFE802}" type="datetimeFigureOut">
              <a:rPr lang="zh-TW" altLang="en-US"/>
              <a:pPr>
                <a:defRPr/>
              </a:pPr>
              <a:t>2022/10/7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0D49B-6CF9-479B-B22F-A54C010A1D5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5491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D2666-F7CD-407F-A16F-9F28494F9E31}" type="datetimeFigureOut">
              <a:rPr lang="zh-TW" altLang="en-US"/>
              <a:pPr>
                <a:defRPr/>
              </a:pPr>
              <a:t>2022/10/7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DE209-5049-42B9-80C7-E43A11EED96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5265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12BB6-B0A8-43C6-8E93-90CD0CA20C30}" type="datetimeFigureOut">
              <a:rPr lang="zh-TW" altLang="en-US"/>
              <a:pPr>
                <a:defRPr/>
              </a:pPr>
              <a:t>2022/10/7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739A4-FA9B-429D-9CCC-A28229A5813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9970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2279D-D8EE-4BC1-8E1C-0D20F64C2A70}" type="datetimeFigureOut">
              <a:rPr lang="zh-TW" altLang="en-US"/>
              <a:pPr>
                <a:defRPr/>
              </a:pPr>
              <a:t>2022/10/7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328FF-B2EA-47F1-8768-F62A1D18E0F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75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B3A39-6917-4E00-A6E2-DA74CF7E741B}" type="datetimeFigureOut">
              <a:rPr lang="zh-TW" altLang="en-US"/>
              <a:pPr>
                <a:defRPr/>
              </a:pPr>
              <a:t>2022/10/7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FD071-C3FC-4530-B759-6F11E80F628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7300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E1088-69AA-4F73-8BB7-E542E2617F90}" type="datetimeFigureOut">
              <a:rPr lang="zh-TW" altLang="en-US"/>
              <a:pPr>
                <a:defRPr/>
              </a:pPr>
              <a:t>2022/10/7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DC934-72D9-409C-85B8-7FED4683EBB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861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7CA04-F92B-4601-924F-6B3DACD10C8C}" type="datetimeFigureOut">
              <a:rPr lang="zh-TW" altLang="en-US"/>
              <a:pPr>
                <a:defRPr/>
              </a:pPr>
              <a:t>2022/10/7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84A23-F685-4510-B638-423C31628B1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7715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BB148-EEDA-4DD7-80A0-709DD454C647}" type="datetimeFigureOut">
              <a:rPr lang="zh-TW" altLang="en-US"/>
              <a:pPr>
                <a:defRPr/>
              </a:pPr>
              <a:t>2022/10/7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F72D8-A4FC-496D-88BC-A7CDEC37415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323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F5153-F716-4008-B310-51D5E7526670}" type="datetimeFigureOut">
              <a:rPr lang="zh-TW" altLang="en-US"/>
              <a:pPr>
                <a:defRPr/>
              </a:pPr>
              <a:t>2022/10/7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49A49-2BD2-4269-A252-A86548CFFAB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3054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507D0-0D1D-417B-B8E2-88FB987507B1}" type="datetimeFigureOut">
              <a:rPr lang="zh-TW" altLang="en-US"/>
              <a:pPr>
                <a:defRPr/>
              </a:pPr>
              <a:t>2022/10/7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2A822-5F2E-4C47-88CA-8AB000818C9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27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FE417-8ABD-4527-B6F1-EA89A139CF13}" type="datetimeFigureOut">
              <a:rPr lang="zh-TW" altLang="en-US"/>
              <a:pPr>
                <a:defRPr/>
              </a:pPr>
              <a:t>2022/10/7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02F23-3B46-4499-B3F8-8FE2EEA4430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7710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139AB78-9060-46B8-9B3E-4E0816990E14}" type="datetimeFigureOut">
              <a:rPr lang="zh-TW" altLang="en-US"/>
              <a:pPr>
                <a:defRPr/>
              </a:pPr>
              <a:t>2022/10/7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3C85C65-0430-4638-BAB2-2A7D1C55722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8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7.wdp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0085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8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文光國中</a:t>
            </a:r>
            <a:br>
              <a:rPr lang="en-US" altLang="zh-TW" sz="8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8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技藝教育課程介紹</a:t>
            </a:r>
            <a:br>
              <a:rPr lang="en-US" altLang="zh-TW" sz="8800" b="1" dirty="0">
                <a:solidFill>
                  <a:srgbClr val="00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br>
              <a:rPr lang="en-US" altLang="zh-TW" sz="8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8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輔導室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" y="1537372"/>
            <a:ext cx="12183244" cy="164451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3329"/>
            <a:ext cx="12192000" cy="603005"/>
          </a:xfrm>
          <a:prstGeom prst="rect">
            <a:avLst/>
          </a:prstGeom>
        </p:spPr>
      </p:pic>
      <p:sp>
        <p:nvSpPr>
          <p:cNvPr id="8" name="文字方塊 4"/>
          <p:cNvSpPr txBox="1">
            <a:spLocks noChangeArrowheads="1"/>
          </p:cNvSpPr>
          <p:nvPr/>
        </p:nvSpPr>
        <p:spPr bwMode="auto">
          <a:xfrm>
            <a:off x="0" y="0"/>
            <a:ext cx="1219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5400" b="1" dirty="0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技藝技能優良學生甄審條件</a:t>
            </a:r>
            <a:endParaRPr kumimoji="0" lang="en-US" altLang="zh-TW" sz="5400" b="1" dirty="0">
              <a:solidFill>
                <a:srgbClr val="00B0F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6" y="3192927"/>
            <a:ext cx="12183244" cy="262591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67408" y="3752562"/>
            <a:ext cx="11377264" cy="198069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67408" y="1568280"/>
            <a:ext cx="11377264" cy="15313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8077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4"/>
          <p:cNvSpPr txBox="1">
            <a:spLocks noChangeArrowheads="1"/>
          </p:cNvSpPr>
          <p:nvPr/>
        </p:nvSpPr>
        <p:spPr bwMode="auto">
          <a:xfrm>
            <a:off x="0" y="0"/>
            <a:ext cx="1219200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5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技藝教育課程開辦方式</a:t>
            </a:r>
            <a:endParaRPr kumimoji="0" lang="en-US" altLang="zh-TW" sz="54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可由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</a:t>
            </a:r>
            <a:r>
              <a:rPr kumimoji="0" lang="zh-TW" altLang="en-US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設計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kumimoji="0" lang="zh-TW" altLang="en-US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食品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、藝術、動力機械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電機與電子、商業與管理、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土木與建築、機械、化工、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餐旅、水產、家政、農業、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kumimoji="0"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海事、醫護群等</a:t>
            </a:r>
            <a:r>
              <a:rPr kumimoji="0"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15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群科開課。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文字方塊 4"/>
          <p:cNvSpPr txBox="1">
            <a:spLocks noChangeArrowheads="1"/>
          </p:cNvSpPr>
          <p:nvPr/>
        </p:nvSpPr>
        <p:spPr bwMode="auto">
          <a:xfrm>
            <a:off x="0" y="1"/>
            <a:ext cx="12192000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5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技藝教育課程開辦方式</a:t>
            </a:r>
            <a:endParaRPr kumimoji="0" lang="en-US" altLang="zh-TW" sz="54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目前採用抽離式上課。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時間</a:t>
            </a:r>
            <a:r>
              <a:rPr kumimoji="0" lang="zh-TW" altLang="en-US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每週二下午第</a:t>
            </a:r>
            <a:r>
              <a:rPr kumimoji="0" lang="en-US" altLang="zh-TW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5-8</a:t>
            </a:r>
            <a:r>
              <a:rPr kumimoji="0" lang="zh-TW" altLang="en-US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節</a:t>
            </a:r>
            <a:r>
              <a:rPr kumimoji="0" lang="en-US" altLang="zh-TW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(4</a:t>
            </a:r>
            <a:r>
              <a:rPr kumimoji="0" lang="zh-TW" altLang="en-US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節課</a:t>
            </a:r>
            <a:r>
              <a:rPr kumimoji="0" lang="en-US" altLang="zh-TW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包含社團、班際、班會。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為求課程加深及加廣，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</a:t>
            </a:r>
            <a:r>
              <a:rPr kumimoji="0" lang="zh-TW" altLang="en-US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上、下學期修課均為同一職群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依國民中學技藝教育實施辦法，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成績合格，可取得</a:t>
            </a:r>
            <a:r>
              <a:rPr kumimoji="0" lang="zh-TW" altLang="en-US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修習職群證明書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4">
            <a:extLst>
              <a:ext uri="{FF2B5EF4-FFF2-40B4-BE49-F238E27FC236}">
                <a16:creationId xmlns:a16="http://schemas.microsoft.com/office/drawing/2014/main" id="{884E437C-BA21-4741-9C4D-E8EE5017E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kumimoji="0" lang="zh-TW" altLang="en-US" sz="5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技藝教育課程學生遴輔參考</a:t>
            </a:r>
            <a:endParaRPr kumimoji="0" lang="en-US" altLang="zh-TW" sz="54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kumimoji="0"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性向測驗結果分析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AAD226B-F890-45BD-BFD2-CF83C25BB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4326"/>
            <a:ext cx="7088793" cy="473791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E37D1D5-64A8-4E1F-BC59-0E524C7A3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043" y="995338"/>
            <a:ext cx="4143575" cy="586266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BED1543-3849-4B14-BB1A-EF013425F9D4}"/>
              </a:ext>
            </a:extLst>
          </p:cNvPr>
          <p:cNvSpPr/>
          <p:nvPr/>
        </p:nvSpPr>
        <p:spPr>
          <a:xfrm>
            <a:off x="7896200" y="1052736"/>
            <a:ext cx="36004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20C154A-372D-49B7-A77E-C2A36EAAE6FF}"/>
              </a:ext>
            </a:extLst>
          </p:cNvPr>
          <p:cNvSpPr/>
          <p:nvPr/>
        </p:nvSpPr>
        <p:spPr>
          <a:xfrm>
            <a:off x="9363124" y="1064642"/>
            <a:ext cx="21602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E082A13-EFB6-4E63-9BE7-A05617E4D8C7}"/>
              </a:ext>
            </a:extLst>
          </p:cNvPr>
          <p:cNvSpPr/>
          <p:nvPr/>
        </p:nvSpPr>
        <p:spPr>
          <a:xfrm>
            <a:off x="9379172" y="872059"/>
            <a:ext cx="21602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00203F4-DC49-4D4A-85A3-77B71FBBC0C2}"/>
              </a:ext>
            </a:extLst>
          </p:cNvPr>
          <p:cNvSpPr/>
          <p:nvPr/>
        </p:nvSpPr>
        <p:spPr>
          <a:xfrm>
            <a:off x="10992544" y="851322"/>
            <a:ext cx="57606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51989BE-B5A3-4B71-B165-67E00D220B7E}"/>
              </a:ext>
            </a:extLst>
          </p:cNvPr>
          <p:cNvSpPr/>
          <p:nvPr/>
        </p:nvSpPr>
        <p:spPr>
          <a:xfrm>
            <a:off x="7873812" y="860686"/>
            <a:ext cx="598452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6C0B9C1-AEA6-4F5D-881D-648B8254EB87}"/>
              </a:ext>
            </a:extLst>
          </p:cNvPr>
          <p:cNvSpPr/>
          <p:nvPr/>
        </p:nvSpPr>
        <p:spPr>
          <a:xfrm>
            <a:off x="11136560" y="1064642"/>
            <a:ext cx="598452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20037ED-B2CB-4EE0-A890-412F1CA2253B}"/>
              </a:ext>
            </a:extLst>
          </p:cNvPr>
          <p:cNvSpPr/>
          <p:nvPr/>
        </p:nvSpPr>
        <p:spPr>
          <a:xfrm>
            <a:off x="7627043" y="5667376"/>
            <a:ext cx="4143575" cy="11906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4">
            <a:extLst>
              <a:ext uri="{FF2B5EF4-FFF2-40B4-BE49-F238E27FC236}">
                <a16:creationId xmlns:a16="http://schemas.microsoft.com/office/drawing/2014/main" id="{F3F20CBA-C938-4220-9802-5794DF7E7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kumimoji="0" lang="zh-TW" altLang="en-US" sz="5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技藝教育課程學生遴輔參考</a:t>
            </a:r>
            <a:endParaRPr kumimoji="0" lang="en-US" altLang="zh-TW" sz="54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kumimoji="0"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職群試探活動參與度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B23C63F-5FB2-4F84-9F4A-B69CF286A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9850"/>
            <a:ext cx="6011421" cy="401783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78C9794-7930-44BA-80BC-9D7928E77E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32" y="1779850"/>
            <a:ext cx="6011422" cy="402057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71823897-E27E-482A-99D6-7B141D30F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43204"/>
            <a:ext cx="121542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餐飲科體驗                    普通科體驗</a:t>
            </a:r>
            <a:endParaRPr kumimoji="0"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文字方塊 4"/>
          <p:cNvSpPr txBox="1">
            <a:spLocks noChangeArrowheads="1"/>
          </p:cNvSpPr>
          <p:nvPr/>
        </p:nvSpPr>
        <p:spPr bwMode="auto">
          <a:xfrm>
            <a:off x="0" y="0"/>
            <a:ext cx="121920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5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技藝教育課程學生遴輔參考</a:t>
            </a:r>
            <a:endParaRPr kumimoji="0" lang="en-US" altLang="zh-TW" sz="54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對職群試探課程有興趣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kumimoji="0"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相關領域成績或特殊表現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kumimoji="0"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無記過紀錄或完成所有銷過紀錄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kumimoji="0"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學生生涯檔案、發展紀錄手冊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</a:t>
            </a:r>
            <a:r>
              <a:rPr kumimoji="0" lang="zh-TW" altLang="en-US" sz="5400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由</a:t>
            </a:r>
            <a:r>
              <a:rPr kumimoji="0" lang="zh-TW" altLang="en-US" sz="5400" b="1" u="sng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遴輔會</a:t>
            </a:r>
            <a:r>
              <a:rPr kumimoji="0" lang="zh-TW" altLang="en-US" sz="5400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進行遴選</a:t>
            </a:r>
            <a:endParaRPr kumimoji="0" lang="en-US" altLang="zh-TW" sz="5400" b="1" u="sng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3B62308-9C09-4EB7-A15C-F402F9285F0D}"/>
              </a:ext>
            </a:extLst>
          </p:cNvPr>
          <p:cNvSpPr txBox="1"/>
          <p:nvPr/>
        </p:nvSpPr>
        <p:spPr>
          <a:xfrm>
            <a:off x="983432" y="4941168"/>
            <a:ext cx="900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TW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kumimoji="0" lang="zh-TW" altLang="en-US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技藝教育學生遴薦及輔導會</a:t>
            </a:r>
            <a:r>
              <a:rPr kumimoji="0" lang="en-US" altLang="zh-TW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kumimoji="0" lang="zh-TW" altLang="en-US" sz="54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文字方塊 4"/>
          <p:cNvSpPr txBox="1">
            <a:spLocks noChangeArrowheads="1"/>
          </p:cNvSpPr>
          <p:nvPr/>
        </p:nvSpPr>
        <p:spPr bwMode="auto">
          <a:xfrm>
            <a:off x="0" y="0"/>
            <a:ext cx="12192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5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111</a:t>
            </a:r>
            <a:r>
              <a:rPr kumimoji="0" lang="zh-TW" altLang="en-US" sz="5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學年度開設職群及師資</a:t>
            </a:r>
            <a:endParaRPr kumimoji="0" lang="en-US" altLang="zh-TW" sz="54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食品職群</a:t>
            </a:r>
            <a:r>
              <a:rPr kumimoji="0" lang="en-US" altLang="zh-TW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kumimoji="0" lang="zh-TW" altLang="en-US" sz="5400" b="1" u="sng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鄭採艾</a:t>
            </a:r>
            <a:r>
              <a:rPr kumimoji="0" lang="zh-TW" altLang="en-US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 </a:t>
            </a:r>
            <a:r>
              <a:rPr kumimoji="0" lang="zh-TW" altLang="en-US" sz="5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設計職群</a:t>
            </a:r>
            <a:r>
              <a:rPr kumimoji="0" lang="en-US" altLang="zh-TW" sz="5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kumimoji="0" lang="zh-TW" altLang="en-US" sz="5400" b="1" u="sng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范光男</a:t>
            </a:r>
            <a:endParaRPr kumimoji="0" lang="en-US" altLang="zh-TW" sz="54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5400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</a:t>
            </a:r>
            <a:r>
              <a:rPr kumimoji="0" lang="zh-TW" altLang="en-US" sz="5400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具專業證照或相關科系畢業</a:t>
            </a:r>
            <a:endParaRPr kumimoji="0" lang="en-US" altLang="zh-TW" sz="5400" b="1" u="sng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DEEA382-F7F4-4666-8807-C209C91745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4327"/>
            <a:ext cx="5522259" cy="369089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13C03CC-DF19-45CB-8FDC-B60746340F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754326"/>
            <a:ext cx="5522261" cy="369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07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文字方塊 4"/>
          <p:cNvSpPr txBox="1">
            <a:spLocks noChangeArrowheads="1"/>
          </p:cNvSpPr>
          <p:nvPr/>
        </p:nvSpPr>
        <p:spPr bwMode="auto">
          <a:xfrm>
            <a:off x="0" y="1"/>
            <a:ext cx="1219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4000" b="1" dirty="0">
                <a:solidFill>
                  <a:srgbClr val="00B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食品職群上課情形</a:t>
            </a:r>
            <a:r>
              <a:rPr kumimoji="0" lang="en-US" altLang="zh-TW" sz="4000" b="1" dirty="0">
                <a:solidFill>
                  <a:srgbClr val="00B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kumimoji="0" lang="zh-TW" altLang="en-US" sz="4000" b="1" dirty="0">
                <a:solidFill>
                  <a:srgbClr val="00B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實作試探、發掘自我興趣</a:t>
            </a:r>
            <a:r>
              <a:rPr kumimoji="0" lang="en-US" altLang="zh-TW" sz="4000" b="1" dirty="0">
                <a:solidFill>
                  <a:srgbClr val="00B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Picture 3" descr="C:\Users\dodoho\Desktop\temp\食品班\20111004食品班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818" y="708025"/>
            <a:ext cx="4873877" cy="326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238" y="3606558"/>
            <a:ext cx="4843513" cy="326998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7" y="764705"/>
            <a:ext cx="4683303" cy="31323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59" y="3745784"/>
            <a:ext cx="4681001" cy="31307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文字方塊 4"/>
          <p:cNvSpPr txBox="1">
            <a:spLocks noChangeArrowheads="1"/>
          </p:cNvSpPr>
          <p:nvPr/>
        </p:nvSpPr>
        <p:spPr bwMode="auto">
          <a:xfrm>
            <a:off x="0" y="1"/>
            <a:ext cx="1219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4000" b="1" dirty="0">
                <a:solidFill>
                  <a:srgbClr val="00B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食品職群上課情形</a:t>
            </a:r>
            <a:r>
              <a:rPr kumimoji="0" lang="en-US" altLang="zh-TW" sz="4000" b="1" dirty="0">
                <a:solidFill>
                  <a:srgbClr val="00B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kumimoji="0" lang="zh-TW" altLang="en-US" sz="4000" b="1" dirty="0">
                <a:solidFill>
                  <a:srgbClr val="00B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實作試探、發掘自我興趣</a:t>
            </a:r>
            <a:r>
              <a:rPr kumimoji="0" lang="en-US" altLang="zh-TW" sz="4000" b="1" dirty="0">
                <a:solidFill>
                  <a:srgbClr val="00B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Picture 2" descr="G:\102資料組\照片\2013技藝班\食品班\20131203食品班\DSC_8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784882"/>
            <a:ext cx="4453256" cy="29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129" y="708026"/>
            <a:ext cx="4496025" cy="300704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129" y="3764148"/>
            <a:ext cx="4496025" cy="300704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844" y="708026"/>
            <a:ext cx="4499088" cy="300704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4"/>
          <p:cNvSpPr txBox="1">
            <a:spLocks noChangeArrowheads="1"/>
          </p:cNvSpPr>
          <p:nvPr/>
        </p:nvSpPr>
        <p:spPr bwMode="auto">
          <a:xfrm>
            <a:off x="0" y="1"/>
            <a:ext cx="1219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4000" b="1" dirty="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設計職群上課情形</a:t>
            </a:r>
            <a:r>
              <a:rPr kumimoji="0" lang="en-US" altLang="zh-TW" sz="4000" b="1" dirty="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kumimoji="0" lang="zh-TW" altLang="en-US" sz="4000" b="1" dirty="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實作試探、發掘自我興趣</a:t>
            </a:r>
            <a:r>
              <a:rPr kumimoji="0" lang="en-US" altLang="zh-TW" sz="4000" b="1" dirty="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538" y="3664073"/>
            <a:ext cx="4481300" cy="299719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99" y="3664073"/>
            <a:ext cx="4481299" cy="299719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538" y="633799"/>
            <a:ext cx="4516518" cy="302074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56" y="633800"/>
            <a:ext cx="4502275" cy="301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42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0" y="0"/>
            <a:ext cx="1219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5400" b="1" dirty="0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技藝教育理念與目標</a:t>
            </a:r>
            <a:endParaRPr kumimoji="0" lang="en-US" altLang="zh-TW" sz="5400" b="1" dirty="0">
              <a:solidFill>
                <a:srgbClr val="00B0F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t="30945"/>
          <a:stretch/>
        </p:blipFill>
        <p:spPr>
          <a:xfrm>
            <a:off x="0" y="865560"/>
            <a:ext cx="12192000" cy="445576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3284984"/>
            <a:ext cx="2423592" cy="504056"/>
          </a:xfrm>
          <a:prstGeom prst="rect">
            <a:avLst/>
          </a:prstGeom>
          <a:solidFill>
            <a:srgbClr val="F7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3431704" y="5330430"/>
            <a:ext cx="612068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國一：職探中心</a:t>
            </a:r>
            <a:r>
              <a:rPr kumimoji="0"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kumimoji="0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中正國中</a:t>
            </a:r>
            <a:r>
              <a:rPr kumimoji="0"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國二：職校參訪、群科體驗</a:t>
            </a:r>
            <a:endParaRPr kumimoji="0"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國三：技藝教育課程</a:t>
            </a:r>
            <a:endParaRPr kumimoji="0"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BC60564-27FC-4C04-BF1B-CC391273D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5330430"/>
            <a:ext cx="24186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國小五、六、</a:t>
            </a:r>
            <a:endParaRPr kumimoji="0"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流程圖: 結束點 1">
            <a:extLst>
              <a:ext uri="{FF2B5EF4-FFF2-40B4-BE49-F238E27FC236}">
                <a16:creationId xmlns:a16="http://schemas.microsoft.com/office/drawing/2014/main" id="{C32C0846-283C-45A3-A539-EB44FDC7073B}"/>
              </a:ext>
            </a:extLst>
          </p:cNvPr>
          <p:cNvSpPr/>
          <p:nvPr/>
        </p:nvSpPr>
        <p:spPr>
          <a:xfrm>
            <a:off x="6096000" y="1021904"/>
            <a:ext cx="2520280" cy="835496"/>
          </a:xfrm>
          <a:prstGeom prst="flowChartTerminator">
            <a:avLst/>
          </a:prstGeom>
          <a:solidFill>
            <a:srgbClr val="FFC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77D3F80-5461-4CE4-BC67-D80632590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016" y="1124744"/>
            <a:ext cx="25202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職業教育</a:t>
            </a:r>
            <a:r>
              <a:rPr kumimoji="0" lang="zh-TW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準備</a:t>
            </a:r>
            <a:endParaRPr kumimoji="0" lang="en-US" altLang="zh-TW" sz="2800" b="1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流程圖: 結束點 10">
            <a:extLst>
              <a:ext uri="{FF2B5EF4-FFF2-40B4-BE49-F238E27FC236}">
                <a16:creationId xmlns:a16="http://schemas.microsoft.com/office/drawing/2014/main" id="{CEF880BF-54A3-4B0C-9E20-3201472FF124}"/>
              </a:ext>
            </a:extLst>
          </p:cNvPr>
          <p:cNvSpPr/>
          <p:nvPr/>
        </p:nvSpPr>
        <p:spPr>
          <a:xfrm>
            <a:off x="2307990" y="985710"/>
            <a:ext cx="3231815" cy="858962"/>
          </a:xfrm>
          <a:prstGeom prst="flowChartTerminator">
            <a:avLst/>
          </a:prstGeom>
          <a:solidFill>
            <a:srgbClr val="C5DEEE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67BB5C8-68FB-46CC-9049-D4391F4DF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575" y="1119677"/>
            <a:ext cx="29523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職業</a:t>
            </a:r>
            <a:r>
              <a:rPr kumimoji="0" lang="zh-TW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試探</a:t>
            </a:r>
            <a:r>
              <a:rPr kumimoji="0" lang="zh-TW" altLang="en-US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教育</a:t>
            </a:r>
            <a:endParaRPr kumimoji="0" lang="en-US" altLang="zh-TW" sz="28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358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65" y="3663192"/>
            <a:ext cx="4207344" cy="3166352"/>
          </a:xfrm>
          <a:prstGeom prst="rect">
            <a:avLst/>
          </a:prstGeom>
        </p:spPr>
      </p:pic>
      <p:sp>
        <p:nvSpPr>
          <p:cNvPr id="8" name="文字方塊 4"/>
          <p:cNvSpPr txBox="1">
            <a:spLocks noChangeArrowheads="1"/>
          </p:cNvSpPr>
          <p:nvPr/>
        </p:nvSpPr>
        <p:spPr bwMode="auto">
          <a:xfrm>
            <a:off x="0" y="1"/>
            <a:ext cx="1219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4000" b="1" dirty="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設計職群上課情形</a:t>
            </a:r>
            <a:r>
              <a:rPr kumimoji="0" lang="en-US" altLang="zh-TW" sz="4000" b="1" dirty="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kumimoji="0" lang="zh-TW" altLang="en-US" sz="4000" b="1" dirty="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實作試探、發掘自我興趣</a:t>
            </a:r>
            <a:r>
              <a:rPr kumimoji="0" lang="en-US" altLang="zh-TW" sz="4000" b="1" dirty="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3681498"/>
            <a:ext cx="4348693" cy="290850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7" y="740510"/>
            <a:ext cx="4348692" cy="290850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65" y="753624"/>
            <a:ext cx="4329084" cy="289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10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3863752" y="1343842"/>
            <a:ext cx="3172986" cy="923330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職場參訪</a:t>
            </a:r>
          </a:p>
        </p:txBody>
      </p:sp>
      <p:sp>
        <p:nvSpPr>
          <p:cNvPr id="6" name="文字方塊 4"/>
          <p:cNvSpPr txBox="1">
            <a:spLocks noChangeArrowheads="1"/>
          </p:cNvSpPr>
          <p:nvPr/>
        </p:nvSpPr>
        <p:spPr bwMode="auto">
          <a:xfrm>
            <a:off x="3863752" y="2512975"/>
            <a:ext cx="3172986" cy="923330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技藝競賽</a:t>
            </a:r>
          </a:p>
        </p:txBody>
      </p:sp>
      <p:sp>
        <p:nvSpPr>
          <p:cNvPr id="7" name="文字方塊 4"/>
          <p:cNvSpPr txBox="1">
            <a:spLocks noChangeArrowheads="1"/>
          </p:cNvSpPr>
          <p:nvPr/>
        </p:nvSpPr>
        <p:spPr bwMode="auto">
          <a:xfrm>
            <a:off x="3863752" y="3682108"/>
            <a:ext cx="3172986" cy="923330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成果展</a:t>
            </a:r>
          </a:p>
        </p:txBody>
      </p:sp>
      <p:sp>
        <p:nvSpPr>
          <p:cNvPr id="9" name="文字方塊 4"/>
          <p:cNvSpPr txBox="1">
            <a:spLocks noChangeArrowheads="1"/>
          </p:cNvSpPr>
          <p:nvPr/>
        </p:nvSpPr>
        <p:spPr bwMode="auto">
          <a:xfrm>
            <a:off x="7248129" y="2524399"/>
            <a:ext cx="159812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</a:p>
        </p:txBody>
      </p:sp>
      <p:sp>
        <p:nvSpPr>
          <p:cNvPr id="10" name="文字方塊 4"/>
          <p:cNvSpPr txBox="1">
            <a:spLocks noChangeArrowheads="1"/>
          </p:cNvSpPr>
          <p:nvPr/>
        </p:nvSpPr>
        <p:spPr bwMode="auto">
          <a:xfrm>
            <a:off x="7248129" y="3692096"/>
            <a:ext cx="159812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</a:p>
        </p:txBody>
      </p:sp>
      <p:sp>
        <p:nvSpPr>
          <p:cNvPr id="11" name="文字方塊 4"/>
          <p:cNvSpPr txBox="1">
            <a:spLocks noChangeArrowheads="1"/>
          </p:cNvSpPr>
          <p:nvPr/>
        </p:nvSpPr>
        <p:spPr bwMode="auto">
          <a:xfrm>
            <a:off x="0" y="0"/>
            <a:ext cx="1219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5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除了課程之外，我們還有</a:t>
            </a:r>
            <a:r>
              <a:rPr kumimoji="0" lang="en-US" altLang="zh-TW" sz="5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…</a:t>
            </a:r>
            <a:endParaRPr kumimoji="0" lang="zh-TW" altLang="en-US" sz="54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4"/>
          <p:cNvSpPr txBox="1">
            <a:spLocks noChangeArrowheads="1"/>
          </p:cNvSpPr>
          <p:nvPr/>
        </p:nvSpPr>
        <p:spPr bwMode="auto">
          <a:xfrm>
            <a:off x="7248129" y="1356702"/>
            <a:ext cx="201622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12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</a:p>
        </p:txBody>
      </p:sp>
    </p:spTree>
    <p:extLst>
      <p:ext uri="{BB962C8B-B14F-4D97-AF65-F5344CB8AC3E}">
        <p14:creationId xmlns:p14="http://schemas.microsoft.com/office/powerpoint/2010/main" val="2608258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0" y="0"/>
            <a:ext cx="1219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5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職場參訪實作</a:t>
            </a:r>
            <a:r>
              <a:rPr kumimoji="0" lang="en-US" altLang="zh-TW" sz="5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kumimoji="0" lang="zh-TW" altLang="en-US" sz="5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丑丑館</a:t>
            </a:r>
            <a:r>
              <a:rPr kumimoji="0" lang="en-US" altLang="zh-TW" sz="5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)(</a:t>
            </a:r>
            <a:r>
              <a:rPr kumimoji="0" lang="zh-TW" altLang="en-US" sz="5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果凍花</a:t>
            </a:r>
            <a:r>
              <a:rPr kumimoji="0" lang="en-US" altLang="zh-TW" sz="5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kumimoji="0" lang="zh-TW" altLang="en-US" sz="44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58" y="923331"/>
            <a:ext cx="4287625" cy="286570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792" y="938673"/>
            <a:ext cx="4264672" cy="285036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58" y="3804382"/>
            <a:ext cx="4287629" cy="286571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791" y="3804383"/>
            <a:ext cx="4287627" cy="286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40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110</a:t>
            </a:r>
            <a:r>
              <a:rPr lang="zh-TW" altLang="en-US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學年度技藝教育競賽</a:t>
            </a:r>
            <a:endParaRPr lang="en-US" altLang="zh-TW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734853"/>
            <a:ext cx="3794726" cy="506191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0" y="811523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食品職群。鳳梨酥</a:t>
            </a:r>
            <a:endParaRPr lang="en-US" altLang="zh-TW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295800" y="811523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u="sng" dirty="0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設計職群。美食行銷</a:t>
            </a:r>
            <a:endParaRPr lang="en-US" altLang="zh-TW" sz="54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450" y="2024319"/>
            <a:ext cx="6230700" cy="448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61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107</a:t>
            </a:r>
            <a:r>
              <a:rPr lang="zh-TW" altLang="en-US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學年度技藝教育成果展</a:t>
            </a:r>
            <a:endParaRPr lang="zh-TW" altLang="en-US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503713" y="220486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923331"/>
            <a:ext cx="4355978" cy="291895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3939045"/>
            <a:ext cx="4355976" cy="291895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923331"/>
            <a:ext cx="4355978" cy="291895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3939046"/>
            <a:ext cx="4355978" cy="291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22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821D8078-1BAA-46FE-9032-13A2A252997E}"/>
              </a:ext>
            </a:extLst>
          </p:cNvPr>
          <p:cNvSpPr txBox="1"/>
          <p:nvPr/>
        </p:nvSpPr>
        <p:spPr>
          <a:xfrm>
            <a:off x="0" y="0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報告完畢</a:t>
            </a:r>
            <a:endParaRPr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感謝聆聽</a:t>
            </a:r>
            <a:endParaRPr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2871174-5463-4533-868B-03F6D7025B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59" y="1846660"/>
            <a:ext cx="7497882" cy="501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2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8954A13-9C25-41B4-9CC9-B081E56DB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" y="0"/>
            <a:ext cx="121912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國一：職探中心</a:t>
            </a:r>
            <a:r>
              <a:rPr kumimoji="0"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kumimoji="0"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中正國中</a:t>
            </a:r>
            <a:r>
              <a:rPr kumimoji="0"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9916697-0494-49DE-98FA-FD94A42BD7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0997"/>
            <a:ext cx="5962971" cy="447021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0FE7CF0-F4B3-4A16-8A14-363EB4F094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364" y="830997"/>
            <a:ext cx="5962971" cy="447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39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3EA704D-ACE1-4B1C-A35F-6235161C4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" y="0"/>
            <a:ext cx="121912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國二：職校參訪、群科體驗</a:t>
            </a:r>
            <a:endParaRPr kumimoji="0"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DFEC610-5A56-41C4-B305-62F634754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" y="830998"/>
            <a:ext cx="6040735" cy="403743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12BC761-7549-4262-AB88-F6FC6D2632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57" y="830998"/>
            <a:ext cx="6040734" cy="403743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C15DE66-8FE9-42E1-B350-0429B901F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6684"/>
            <a:ext cx="121542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澎水參訪                        養殖科體驗</a:t>
            </a:r>
            <a:endParaRPr kumimoji="0"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885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1319E77-400E-4D2A-935C-2C6216AA8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" y="0"/>
            <a:ext cx="121912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國三：技藝教育課程</a:t>
            </a:r>
            <a:endParaRPr kumimoji="0"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DF1438B-A67D-48EB-BA7B-6998F3F158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0998"/>
            <a:ext cx="6041829" cy="403816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D249A61-E643-41E5-B7A4-6489254FB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883" y="830997"/>
            <a:ext cx="6041830" cy="403816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92D0A15-9C8B-4B47-975A-FA4E42C6B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6684"/>
            <a:ext cx="121542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食品職群                       設計職群</a:t>
            </a:r>
            <a:endParaRPr kumimoji="0"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364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330"/>
            <a:ext cx="12192000" cy="5709008"/>
          </a:xfrm>
          <a:prstGeom prst="rect">
            <a:avLst/>
          </a:prstGeom>
        </p:spPr>
      </p:pic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0" y="0"/>
            <a:ext cx="1219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5400" b="1" dirty="0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技藝教育課程理念與目標</a:t>
            </a:r>
            <a:endParaRPr kumimoji="0" lang="en-US" altLang="zh-TW" sz="5400" b="1" dirty="0">
              <a:solidFill>
                <a:srgbClr val="00B0F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864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文字方塊 4"/>
          <p:cNvSpPr txBox="1">
            <a:spLocks noChangeArrowheads="1"/>
          </p:cNvSpPr>
          <p:nvPr/>
        </p:nvSpPr>
        <p:spPr bwMode="auto">
          <a:xfrm>
            <a:off x="0" y="1"/>
            <a:ext cx="1192864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5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參加技藝教育課程的時間</a:t>
            </a:r>
            <a:r>
              <a:rPr kumimoji="0" lang="en-US" altLang="zh-TW" sz="5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對技能學習有興趣，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可在</a:t>
            </a:r>
            <a:r>
              <a:rPr kumimoji="0" lang="zh-TW" altLang="en-US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九年級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選修參加。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5400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八年級下學期辦理遴選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文字方塊 4"/>
          <p:cNvSpPr txBox="1">
            <a:spLocks noChangeArrowheads="1"/>
          </p:cNvSpPr>
          <p:nvPr/>
        </p:nvSpPr>
        <p:spPr bwMode="auto">
          <a:xfrm>
            <a:off x="0" y="0"/>
            <a:ext cx="1219200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5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技藝教育課程特色</a:t>
            </a:r>
            <a:endParaRPr kumimoji="0" lang="en-US" altLang="zh-TW" sz="54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1.</a:t>
            </a:r>
            <a:r>
              <a:rPr kumimoji="0" lang="zh-TW" altLang="en-US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實作課程多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，學生透過實務課程，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加深對職群內容認識。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學生參加技藝教育課程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表現優異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或</a:t>
            </a:r>
            <a:r>
              <a:rPr kumimoji="0" lang="zh-TW" altLang="en-US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技藝競賽成績優異</a:t>
            </a:r>
            <a:endParaRPr kumimoji="0" lang="en-US" altLang="zh-TW" sz="54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可申請</a:t>
            </a:r>
            <a:r>
              <a:rPr kumimoji="0" lang="zh-TW" altLang="en-US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技藝技能優良學生甄審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入學。</a:t>
            </a:r>
            <a:endParaRPr kumimoji="0"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3.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實作經驗累積，甄選</a:t>
            </a:r>
            <a:r>
              <a:rPr kumimoji="0" lang="zh-TW" altLang="en-US" sz="54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馬高美術班</a:t>
            </a:r>
            <a:r>
              <a:rPr kumimoji="0"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49091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863753" y="1412776"/>
            <a:ext cx="8107262" cy="1269107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397" y="1522588"/>
            <a:ext cx="7938251" cy="108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85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1792</TotalTime>
  <Words>568</Words>
  <Application>Microsoft Office PowerPoint</Application>
  <PresentationFormat>寬螢幕</PresentationFormat>
  <Paragraphs>75</Paragraphs>
  <Slides>25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9" baseType="lpstr">
      <vt:lpstr>微軟正黑體</vt:lpstr>
      <vt:lpstr>Arial</vt:lpstr>
      <vt:lpstr>Calibri</vt:lpstr>
      <vt:lpstr>Office 佈景主題</vt:lpstr>
      <vt:lpstr>文光國中 技藝教育課程介紹  輔導室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文光國中技藝教育學程</dc:title>
  <dc:creator>dodoho</dc:creator>
  <cp:lastModifiedBy>user</cp:lastModifiedBy>
  <cp:revision>657</cp:revision>
  <dcterms:created xsi:type="dcterms:W3CDTF">2011-09-22T07:02:33Z</dcterms:created>
  <dcterms:modified xsi:type="dcterms:W3CDTF">2022-10-07T01:10:15Z</dcterms:modified>
</cp:coreProperties>
</file>