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1"/>
  </p:notesMasterIdLst>
  <p:sldIdLst>
    <p:sldId id="324" r:id="rId2"/>
    <p:sldId id="325" r:id="rId3"/>
    <p:sldId id="256" r:id="rId4"/>
    <p:sldId id="352" r:id="rId5"/>
    <p:sldId id="353" r:id="rId6"/>
    <p:sldId id="327" r:id="rId7"/>
    <p:sldId id="268" r:id="rId8"/>
    <p:sldId id="269" r:id="rId9"/>
    <p:sldId id="337" r:id="rId10"/>
    <p:sldId id="320" r:id="rId11"/>
    <p:sldId id="359" r:id="rId12"/>
    <p:sldId id="344" r:id="rId13"/>
    <p:sldId id="304" r:id="rId14"/>
    <p:sldId id="286" r:id="rId15"/>
    <p:sldId id="287" r:id="rId16"/>
    <p:sldId id="291" r:id="rId17"/>
    <p:sldId id="290" r:id="rId18"/>
    <p:sldId id="293" r:id="rId19"/>
    <p:sldId id="288" r:id="rId20"/>
    <p:sldId id="296" r:id="rId21"/>
    <p:sldId id="295" r:id="rId22"/>
    <p:sldId id="289" r:id="rId23"/>
    <p:sldId id="298" r:id="rId24"/>
    <p:sldId id="299" r:id="rId25"/>
    <p:sldId id="300" r:id="rId26"/>
    <p:sldId id="301" r:id="rId27"/>
    <p:sldId id="259" r:id="rId28"/>
    <p:sldId id="355" r:id="rId29"/>
    <p:sldId id="360" r:id="rId30"/>
    <p:sldId id="357" r:id="rId31"/>
    <p:sldId id="349" r:id="rId32"/>
    <p:sldId id="306" r:id="rId33"/>
    <p:sldId id="351" r:id="rId34"/>
    <p:sldId id="358" r:id="rId35"/>
    <p:sldId id="302" r:id="rId36"/>
    <p:sldId id="315" r:id="rId37"/>
    <p:sldId id="316" r:id="rId38"/>
    <p:sldId id="339" r:id="rId39"/>
    <p:sldId id="314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  <p15:guide id="3" pos="551" userDrawn="1">
          <p15:clr>
            <a:srgbClr val="A4A3A4"/>
          </p15:clr>
        </p15:guide>
        <p15:guide id="4" pos="7129" userDrawn="1">
          <p15:clr>
            <a:srgbClr val="A4A3A4"/>
          </p15:clr>
        </p15:guide>
        <p15:guide id="5" orient="horz" pos="482" userDrawn="1">
          <p15:clr>
            <a:srgbClr val="A4A3A4"/>
          </p15:clr>
        </p15:guide>
        <p15:guide id="6" orient="horz" pos="386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msa" initials="s" lastIdx="1" clrIdx="0">
    <p:extLst>
      <p:ext uri="{19B8F6BF-5375-455C-9EA6-DF929625EA0E}">
        <p15:presenceInfo xmlns:p15="http://schemas.microsoft.com/office/powerpoint/2012/main" userId="sams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0200"/>
    <a:srgbClr val="0070C0"/>
    <a:srgbClr val="F2C085"/>
    <a:srgbClr val="9CBEBD"/>
    <a:srgbClr val="4FD1D9"/>
    <a:srgbClr val="0099FF"/>
    <a:srgbClr val="D2CB6C"/>
    <a:srgbClr val="979B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70" autoAdjust="0"/>
    <p:restoredTop sz="88431" autoAdjust="0"/>
  </p:normalViewPr>
  <p:slideViewPr>
    <p:cSldViewPr snapToGrid="0">
      <p:cViewPr varScale="1">
        <p:scale>
          <a:sx n="57" d="100"/>
          <a:sy n="57" d="100"/>
        </p:scale>
        <p:origin x="928" y="32"/>
      </p:cViewPr>
      <p:guideLst>
        <p:guide orient="horz" pos="2160"/>
        <p:guide pos="3817"/>
        <p:guide pos="551"/>
        <p:guide pos="7129"/>
        <p:guide orient="horz" pos="482"/>
        <p:guide orient="horz" pos="386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-50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219DBD-FA10-41B7-8599-A95EF8E29F57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BE4D9B-C559-4B0E-99AE-6941E5681E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69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000" dirty="0"/>
              <a:t>對應實質內涵：人</a:t>
            </a:r>
            <a:r>
              <a:rPr lang="en-US" altLang="zh-TW" sz="1000" dirty="0"/>
              <a:t>J2</a:t>
            </a:r>
            <a:r>
              <a:rPr lang="zh-TW" altLang="en-US" sz="1000" dirty="0"/>
              <a:t>、人</a:t>
            </a:r>
            <a:r>
              <a:rPr lang="en-US" altLang="zh-TW" sz="1000" dirty="0"/>
              <a:t>J14</a:t>
            </a:r>
          </a:p>
          <a:p>
            <a:r>
              <a:rPr lang="zh-TW" altLang="en-US" sz="1000" dirty="0"/>
              <a:t>人</a:t>
            </a:r>
            <a:r>
              <a:rPr lang="en-US" altLang="zh-TW" sz="1000" dirty="0"/>
              <a:t>J2</a:t>
            </a:r>
            <a:r>
              <a:rPr lang="zh-TW" altLang="en-US" sz="1000" dirty="0"/>
              <a:t>：關懷國內人權議題，提出一個符合正義的社會藍圖，並進行社會改進與行動。</a:t>
            </a:r>
            <a:endParaRPr lang="en-US" altLang="zh-TW" sz="1000" dirty="0"/>
          </a:p>
          <a:p>
            <a:r>
              <a:rPr lang="zh-TW" altLang="en-US" sz="1000" dirty="0"/>
              <a:t>人</a:t>
            </a:r>
            <a:r>
              <a:rPr lang="en-US" altLang="zh-TW" sz="1000" dirty="0"/>
              <a:t>J14</a:t>
            </a:r>
            <a:r>
              <a:rPr lang="zh-TW" altLang="en-US" sz="1000" dirty="0"/>
              <a:t>：了解世界人權宣言對人權的維護與保障。</a:t>
            </a:r>
            <a:endParaRPr lang="en-US" altLang="zh-TW" sz="1000" dirty="0"/>
          </a:p>
          <a:p>
            <a:r>
              <a:rPr lang="zh-TW" altLang="en-US" sz="1000" dirty="0"/>
              <a:t>補充資料：</a:t>
            </a:r>
            <a:r>
              <a:rPr lang="en-US" altLang="zh-TW" sz="1000" dirty="0"/>
              <a:t>https://sites.google.com/view/hr1210/%E9%A6%96%E9%A0%81?authuser=0#h.p_6REYcHzLGPLP</a:t>
            </a:r>
          </a:p>
          <a:p>
            <a:r>
              <a:rPr lang="en-US" altLang="zh-TW" sz="1000" dirty="0"/>
              <a:t>https://sites.google.com/view/hr1210/%E9%A6%96%E9%A0%81?authuser=0#h.p_vjExd5OgZwsz</a:t>
            </a:r>
          </a:p>
          <a:p>
            <a:endParaRPr lang="en-US" sz="10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E4D9B-C559-4B0E-99AE-6941E5681E8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4757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教學說明：網路霸凌小學堂利用快問快答補充學生相關知識，老師可以視情況，採用以下幾種方法進行：</a:t>
            </a:r>
            <a:endParaRPr lang="en-US" altLang="zh-TW" dirty="0"/>
          </a:p>
          <a:p>
            <a:r>
              <a:rPr lang="en-US" dirty="0"/>
              <a:t>1 </a:t>
            </a:r>
            <a:r>
              <a:rPr lang="zh-TW" altLang="en-US" dirty="0"/>
              <a:t>小組競賽：請全班起立回答，答錯的同學即坐下，遊戲結束後以站在場上最多人的小組為勝利。</a:t>
            </a:r>
            <a:endParaRPr lang="en-US" altLang="zh-TW" dirty="0"/>
          </a:p>
          <a:p>
            <a:r>
              <a:rPr lang="en-US" dirty="0"/>
              <a:t>2 </a:t>
            </a:r>
            <a:r>
              <a:rPr lang="zh-TW" altLang="en-US" dirty="0"/>
              <a:t>個人競賽：請全班一起回答，遊戲結束後老師詢問全班達對題數，以答對最多題數的學生為勝利。</a:t>
            </a:r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E4D9B-C559-4B0E-99AE-6941E5681E8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4309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題目有計時功能，點擊</a:t>
            </a:r>
            <a:r>
              <a:rPr lang="en-US" altLang="zh-TW" dirty="0"/>
              <a:t>PPT</a:t>
            </a:r>
            <a:r>
              <a:rPr lang="zh-TW" altLang="en-US" dirty="0"/>
              <a:t>，會計時三秒鐘後自動出現答案</a:t>
            </a:r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E4D9B-C559-4B0E-99AE-6941E5681E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81956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華盛頓郵報研究：</a:t>
            </a:r>
            <a:r>
              <a:rPr lang="en-US" altLang="zh-TW" dirty="0"/>
              <a:t>https://www.thenewslens.com/article/15807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https://www.cw.com.tw/article/5100578</a:t>
            </a:r>
          </a:p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E4D9B-C559-4B0E-99AE-6941E5681E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97238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哈佛：</a:t>
            </a:r>
            <a:r>
              <a:rPr lang="en-US" dirty="0"/>
              <a:t>https://www.mirrormedia.mg/story/20170607int_online_offline_image/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E4D9B-C559-4B0E-99AE-6941E5681E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73105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補充資料：復仇式色情是這幾年逐漸增加的犯罪模式，老師可以特別和學生強調保護隱私的重要性，千萬別將私密的影片照片傳給任何人。</a:t>
            </a:r>
            <a:endParaRPr lang="en-US" altLang="zh-TW" dirty="0"/>
          </a:p>
          <a:p>
            <a:r>
              <a:rPr lang="zh-TW" altLang="en-US"/>
              <a:t>數位時代：</a:t>
            </a:r>
            <a:r>
              <a:rPr lang="en-US" altLang="zh-TW"/>
              <a:t>https</a:t>
            </a:r>
            <a:r>
              <a:rPr lang="en-US" altLang="zh-TW" dirty="0"/>
              <a:t>://www.bnext.com.tw/article/45144/be-careful-revenge-pornography-victim</a:t>
            </a:r>
          </a:p>
          <a:p>
            <a:r>
              <a:rPr lang="zh-TW" altLang="en-US" dirty="0"/>
              <a:t>報導者相關報導：</a:t>
            </a:r>
            <a:r>
              <a:rPr lang="en-US" altLang="zh-TW" dirty="0"/>
              <a:t>https://www.twreporter.org/a/opinion-revenge-porn-digital-gender-violence?fbclid=IwAR2-rJKyujy3NLjqVrLW5J_fvcDRfCCLTRogX6XJF1ovfLJ6X-setLu1dqQ</a:t>
            </a:r>
          </a:p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E4D9B-C559-4B0E-99AE-6941E5681E8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1944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https://news.tvbs.com.tw/local/25252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E4D9B-C559-4B0E-99AE-6941E5681E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91314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https://news.tvbs.com.tw/local/25252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E4D9B-C559-4B0E-99AE-6941E5681E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04037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https://news.tvbs.com.tw/local/25252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E4D9B-C559-4B0E-99AE-6941E5681E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7326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E4D9B-C559-4B0E-99AE-6941E5681E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3848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教學說明：網路霸凌小學堂利用快問快答補充學生相關知識，老師可以視情況，採用以下幾種方法進行：</a:t>
            </a:r>
            <a:endParaRPr lang="en-US" altLang="zh-TW" dirty="0"/>
          </a:p>
          <a:p>
            <a:r>
              <a:rPr lang="en-US" dirty="0"/>
              <a:t>1 </a:t>
            </a:r>
            <a:r>
              <a:rPr lang="zh-TW" altLang="en-US" dirty="0"/>
              <a:t>小組競賽：請全班起立回答，答錯的同學即坐下，遊戲結束後以站在場上最多人的小組為勝利。</a:t>
            </a:r>
            <a:endParaRPr lang="en-US" altLang="zh-TW" dirty="0"/>
          </a:p>
          <a:p>
            <a:r>
              <a:rPr lang="en-US" dirty="0"/>
              <a:t>2 </a:t>
            </a:r>
            <a:r>
              <a:rPr lang="zh-TW" altLang="en-US" dirty="0"/>
              <a:t>個人競賽：請全班一起回答，遊戲結束後老師詢問全班達對題數，以答對最多題數的學生為勝利。</a:t>
            </a:r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E4D9B-C559-4B0E-99AE-6941E5681E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9930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E4D9B-C559-4B0E-99AE-6941E5681E8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8387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E4D9B-C559-4B0E-99AE-6941E5681E8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9316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兩兩討論兩分鐘，並請同學分享經驗。</a:t>
            </a:r>
            <a:endParaRPr lang="en-US" altLang="zh-TW" dirty="0"/>
          </a:p>
          <a:p>
            <a:r>
              <a:rPr lang="zh-TW" altLang="en-US" dirty="0"/>
              <a:t>建議討論時間：</a:t>
            </a:r>
            <a:r>
              <a:rPr lang="en-US" altLang="zh-TW" dirty="0"/>
              <a:t>2</a:t>
            </a:r>
            <a:r>
              <a:rPr lang="zh-TW" altLang="en-US" dirty="0"/>
              <a:t>分鐘</a:t>
            </a:r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E4D9B-C559-4B0E-99AE-6941E5681E8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7342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兩兩討論兩分鐘，並請同學分享經驗。</a:t>
            </a:r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E4D9B-C559-4B0E-99AE-6941E5681E8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764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完整影片請參考：公視青春發言人</a:t>
            </a:r>
            <a:r>
              <a:rPr lang="en-US" altLang="zh-TW" sz="1200" dirty="0"/>
              <a:t>https://www.youtube.com/watch?v=VxWUJuHu3lE&amp;t=45s</a:t>
            </a:r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E4D9B-C559-4B0E-99AE-6941E5681E8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17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E4D9B-C559-4B0E-99AE-6941E5681E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0951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完整影片請參考：公視青春發言人</a:t>
            </a:r>
            <a:r>
              <a:rPr lang="en-US" altLang="zh-TW" sz="1200" dirty="0"/>
              <a:t>https://www.youtube.com/watch?v=VxWUJuHu3lE&amp;t=45s</a:t>
            </a:r>
            <a:endParaRPr lang="en-US" dirty="0"/>
          </a:p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E4D9B-C559-4B0E-99AE-6941E5681E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19930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老師讓學生兩兩</a:t>
            </a:r>
            <a:r>
              <a:rPr lang="en-US" altLang="zh-TW" dirty="0"/>
              <a:t>(</a:t>
            </a:r>
            <a:r>
              <a:rPr lang="zh-TW" altLang="en-US" dirty="0"/>
              <a:t>或小組</a:t>
            </a:r>
            <a:r>
              <a:rPr lang="en-US" altLang="zh-TW" dirty="0"/>
              <a:t>)</a:t>
            </a:r>
            <a:r>
              <a:rPr lang="zh-TW" altLang="en-US" dirty="0"/>
              <a:t>討論，將答案填入學習單，並分享。</a:t>
            </a:r>
            <a:endParaRPr lang="en-US" altLang="zh-TW" dirty="0"/>
          </a:p>
          <a:p>
            <a:r>
              <a:rPr lang="zh-TW" altLang="en-US" dirty="0"/>
              <a:t>建議討論時間：三分鐘</a:t>
            </a:r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E4D9B-C559-4B0E-99AE-6941E5681E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80627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答案提供參考，處理霸凌的方法沒有標準答案，老師可以視班級討論情形給予適時的協助。</a:t>
            </a:r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E4D9B-C559-4B0E-99AE-6941E5681E8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5630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答案提供參考，處理霸凌的方法沒有標準答案，老師可以視班級討論情形給予適時的協助。</a:t>
            </a:r>
            <a:endParaRPr lang="en-US" dirty="0"/>
          </a:p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E4D9B-C559-4B0E-99AE-6941E5681E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79713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答案提供參考，處理霸凌的方法沒有標準答案，老師可以視班級討論情形給予適時的協助。</a:t>
            </a:r>
            <a:endParaRPr lang="en-US" dirty="0"/>
          </a:p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E4D9B-C559-4B0E-99AE-6941E5681E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80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事件的較完整報導請參考</a:t>
            </a:r>
            <a:r>
              <a:rPr lang="en-US" dirty="0"/>
              <a:t>https://global.udn.com/global_vision/story/8662/5330035</a:t>
            </a:r>
            <a:r>
              <a:rPr lang="zh-TW" altLang="en-US" dirty="0"/>
              <a:t>或</a:t>
            </a:r>
            <a:r>
              <a:rPr lang="en-US" altLang="zh-TW" dirty="0"/>
              <a:t>https://dq.yam.com/post.php?id=13664</a:t>
            </a:r>
            <a:endParaRPr lang="en-US" dirty="0"/>
          </a:p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E4D9B-C559-4B0E-99AE-6941E5681E8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19728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E4D9B-C559-4B0E-99AE-6941E5681E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6443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潘柏霖的詩，提供老師參考，可以做為學生討論時留在銀幕上的最後結語，亦可以不使用。</a:t>
            </a:r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E4D9B-C559-4B0E-99AE-6941E5681E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11236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霸凌的定義：全國法規資料庫</a:t>
            </a:r>
            <a:r>
              <a:rPr lang="en-US" dirty="0"/>
              <a:t>https://law.moj.gov.tw/LawClass/LawAll.aspx?pcode=H0020081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網路霸凌定義：</a:t>
            </a:r>
            <a:r>
              <a:rPr lang="en-US" altLang="zh-TW" dirty="0" err="1"/>
              <a:t>eteacher</a:t>
            </a:r>
            <a:r>
              <a:rPr lang="zh-TW" altLang="en-US" dirty="0"/>
              <a:t>：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https://eteacher.edu.tw/Desktop.aspx</a:t>
            </a:r>
          </a:p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E4D9B-C559-4B0E-99AE-6941E5681E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25207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E4D9B-C559-4B0E-99AE-6941E5681E8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7413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事件的較完整報導請參考</a:t>
            </a:r>
            <a:r>
              <a:rPr lang="en-US" dirty="0"/>
              <a:t>https://global.udn.com/global_vision/story/8662/5330035</a:t>
            </a:r>
          </a:p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E4D9B-C559-4B0E-99AE-6941E5681E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14085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E4D9B-C559-4B0E-99AE-6941E5681E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05660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請兩兩</a:t>
            </a:r>
            <a:r>
              <a:rPr lang="en-US" altLang="zh-TW" dirty="0"/>
              <a:t>(</a:t>
            </a:r>
            <a:r>
              <a:rPr lang="zh-TW" altLang="en-US" dirty="0"/>
              <a:t>或小組</a:t>
            </a:r>
            <a:r>
              <a:rPr lang="en-US" altLang="zh-TW" dirty="0"/>
              <a:t>)</a:t>
            </a:r>
            <a:r>
              <a:rPr lang="zh-TW" altLang="en-US" dirty="0"/>
              <a:t>討論，並請學生發表，最後再由老師提供參考答案。</a:t>
            </a:r>
            <a:endParaRPr lang="en-US" altLang="zh-TW" dirty="0"/>
          </a:p>
          <a:p>
            <a:r>
              <a:rPr lang="zh-TW" altLang="en-US" dirty="0"/>
              <a:t>建議討論時間：三分鐘，點擊</a:t>
            </a:r>
            <a:r>
              <a:rPr lang="en-US" altLang="zh-TW" dirty="0"/>
              <a:t>PPT</a:t>
            </a:r>
            <a:r>
              <a:rPr lang="zh-TW" altLang="en-US" dirty="0"/>
              <a:t>開始計時，計時三分鐘。</a:t>
            </a:r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E4D9B-C559-4B0E-99AE-6941E5681E8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356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問題設計的目的是透過討論，鼓勵學生思考，所以答案僅提供參考並非標準答案，若學生能指出某些權利受到侵害，且能清楚論述原因理由，亦可以視為正確答案唷！</a:t>
            </a:r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E4D9B-C559-4B0E-99AE-6941E5681E8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764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96DFF08F-DC6B-4601-B491-B0F83F6DD2DA}" type="datetimeFigureOut">
              <a:rPr lang="en-US" dirty="0"/>
              <a:pPr/>
              <a:t>10/4/2021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762000"/>
            <a:ext cx="7581900" cy="5410200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10/4/2021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1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96DFF08F-DC6B-4601-B491-B0F83F6DD2DA}" type="datetimeFigureOut">
              <a:rPr lang="en-US" dirty="0"/>
              <a:pPr/>
              <a:t>10/4/2021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5.jpg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6.wdp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6.wdp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3.jpg"/><Relationship Id="rId7" Type="http://schemas.microsoft.com/office/2007/relationships/hdphoto" Target="../media/hdphoto8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0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11.jpg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17/06/relationships/model3d" Target="../media/model3d1.glb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17/06/relationships/model3d" Target="../media/model3d1.glb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44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1.jpg"/><Relationship Id="rId4" Type="http://schemas.openxmlformats.org/officeDocument/2006/relationships/audio" Target="../media/audio1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F2EEF9DC-905D-413C-9759-05067415F717}"/>
              </a:ext>
            </a:extLst>
          </p:cNvPr>
          <p:cNvSpPr/>
          <p:nvPr/>
        </p:nvSpPr>
        <p:spPr>
          <a:xfrm>
            <a:off x="0" y="-26260"/>
            <a:ext cx="12192000" cy="4191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7B0F10AB-B6F9-42F5-BF95-3AD7A2DF884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50155" t="3247" r="1140" b="3007"/>
          <a:stretch/>
        </p:blipFill>
        <p:spPr>
          <a:xfrm rot="20793015">
            <a:off x="3561033" y="4594356"/>
            <a:ext cx="3025775" cy="1938338"/>
          </a:xfr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521747A0-FB0C-4608-9A6F-DA691B984C2D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1250073"/>
            <a:ext cx="12192000" cy="1463675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zh-TW" altLang="en-US" b="1" dirty="0">
                <a:solidFill>
                  <a:schemeClr val="tx1"/>
                </a:solidFill>
              </a:rPr>
              <a:t>虛擬世界的「真」欺負？</a:t>
            </a:r>
            <a:br>
              <a:rPr lang="en-US" altLang="zh-TW" b="1" dirty="0">
                <a:solidFill>
                  <a:schemeClr val="tx1"/>
                </a:solidFill>
              </a:rPr>
            </a:br>
            <a:r>
              <a:rPr lang="zh-TW" altLang="en-US" b="1" dirty="0">
                <a:solidFill>
                  <a:schemeClr val="tx1"/>
                </a:solidFill>
              </a:rPr>
              <a:t>反霸凌與人權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AF60312D-61D7-4603-B80C-5F46BC2E23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869" t="3033" r="3127" b="4077"/>
          <a:stretch/>
        </p:blipFill>
        <p:spPr>
          <a:xfrm>
            <a:off x="1028426" y="4403653"/>
            <a:ext cx="2482065" cy="2350039"/>
          </a:xfrm>
          <a:prstGeom prst="rect">
            <a:avLst/>
          </a:prstGeom>
        </p:spPr>
      </p:pic>
      <p:sp>
        <p:nvSpPr>
          <p:cNvPr id="6" name="標題 1">
            <a:extLst>
              <a:ext uri="{FF2B5EF4-FFF2-40B4-BE49-F238E27FC236}">
                <a16:creationId xmlns:a16="http://schemas.microsoft.com/office/drawing/2014/main" id="{2E59EC4F-3715-4F8E-A499-23CF8887EF9B}"/>
              </a:ext>
            </a:extLst>
          </p:cNvPr>
          <p:cNvSpPr txBox="1">
            <a:spLocks/>
          </p:cNvSpPr>
          <p:nvPr/>
        </p:nvSpPr>
        <p:spPr>
          <a:xfrm>
            <a:off x="0" y="3175679"/>
            <a:ext cx="12192000" cy="799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6000"/>
              <a:buFont typeface="Arvo"/>
              <a:buNone/>
              <a:defRPr sz="6000" b="0" i="0" u="none" strike="noStrike" cap="none">
                <a:solidFill>
                  <a:srgbClr val="252D48"/>
                </a:solidFill>
                <a:latin typeface="Arvo"/>
                <a:ea typeface="Arvo"/>
                <a:cs typeface="Arvo"/>
                <a:sym typeface="Arv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6000"/>
              <a:buFont typeface="Arvo"/>
              <a:buNone/>
              <a:defRPr sz="6000" b="0" i="0" u="none" strike="noStrike" cap="none">
                <a:solidFill>
                  <a:srgbClr val="252D48"/>
                </a:solidFill>
                <a:latin typeface="Arvo"/>
                <a:ea typeface="Arvo"/>
                <a:cs typeface="Arvo"/>
                <a:sym typeface="Arv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6000"/>
              <a:buFont typeface="Arvo"/>
              <a:buNone/>
              <a:defRPr sz="6000" b="0" i="0" u="none" strike="noStrike" cap="none">
                <a:solidFill>
                  <a:srgbClr val="252D48"/>
                </a:solidFill>
                <a:latin typeface="Arvo"/>
                <a:ea typeface="Arvo"/>
                <a:cs typeface="Arvo"/>
                <a:sym typeface="Arv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6000"/>
              <a:buFont typeface="Arvo"/>
              <a:buNone/>
              <a:defRPr sz="6000" b="0" i="0" u="none" strike="noStrike" cap="none">
                <a:solidFill>
                  <a:srgbClr val="252D48"/>
                </a:solidFill>
                <a:latin typeface="Arvo"/>
                <a:ea typeface="Arvo"/>
                <a:cs typeface="Arvo"/>
                <a:sym typeface="Arv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6000"/>
              <a:buFont typeface="Arvo"/>
              <a:buNone/>
              <a:defRPr sz="6000" b="0" i="0" u="none" strike="noStrike" cap="none">
                <a:solidFill>
                  <a:srgbClr val="252D48"/>
                </a:solidFill>
                <a:latin typeface="Arvo"/>
                <a:ea typeface="Arvo"/>
                <a:cs typeface="Arvo"/>
                <a:sym typeface="Arv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6000"/>
              <a:buFont typeface="Arvo"/>
              <a:buNone/>
              <a:defRPr sz="6000" b="0" i="0" u="none" strike="noStrike" cap="none">
                <a:solidFill>
                  <a:srgbClr val="252D48"/>
                </a:solidFill>
                <a:latin typeface="Arvo"/>
                <a:ea typeface="Arvo"/>
                <a:cs typeface="Arvo"/>
                <a:sym typeface="Arv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6000"/>
              <a:buFont typeface="Arvo"/>
              <a:buNone/>
              <a:defRPr sz="6000" b="0" i="0" u="none" strike="noStrike" cap="none">
                <a:solidFill>
                  <a:srgbClr val="252D48"/>
                </a:solidFill>
                <a:latin typeface="Arvo"/>
                <a:ea typeface="Arvo"/>
                <a:cs typeface="Arvo"/>
                <a:sym typeface="Arv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6000"/>
              <a:buFont typeface="Arvo"/>
              <a:buNone/>
              <a:defRPr sz="6000" b="0" i="0" u="none" strike="noStrike" cap="none">
                <a:solidFill>
                  <a:srgbClr val="252D48"/>
                </a:solidFill>
                <a:latin typeface="Arvo"/>
                <a:ea typeface="Arvo"/>
                <a:cs typeface="Arvo"/>
                <a:sym typeface="Arv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D48"/>
              </a:buClr>
              <a:buSzPts val="6000"/>
              <a:buFont typeface="Arvo"/>
              <a:buNone/>
              <a:defRPr sz="6000" b="0" i="0" u="none" strike="noStrike" cap="none">
                <a:solidFill>
                  <a:srgbClr val="252D48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algn="ctr"/>
            <a:r>
              <a:rPr lang="en-US" altLang="zh-TW" sz="2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Ebrima" panose="02000000000000000000" pitchFamily="2" charset="0"/>
              </a:rPr>
              <a:t>2021</a:t>
            </a:r>
            <a:r>
              <a:rPr lang="zh-TW" altLang="en-US" sz="2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Ebrima" panose="02000000000000000000" pitchFamily="2" charset="0"/>
              </a:rPr>
              <a:t>世界人權日</a:t>
            </a:r>
            <a:r>
              <a:rPr lang="en-US" altLang="zh-TW" sz="2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Ebrima" panose="02000000000000000000" pitchFamily="2" charset="0"/>
              </a:rPr>
              <a:t>7-9</a:t>
            </a:r>
            <a:r>
              <a:rPr lang="zh-TW" altLang="en-US" sz="2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Ebrima" panose="02000000000000000000" pitchFamily="2" charset="0"/>
              </a:rPr>
              <a:t>年級版</a:t>
            </a:r>
            <a:endParaRPr kumimoji="1" lang="zh-TW" altLang="en-US" sz="26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8BB11DE8-F4A5-4A8D-A83F-D4CAE2BDD897}"/>
              </a:ext>
            </a:extLst>
          </p:cNvPr>
          <p:cNvSpPr txBox="1"/>
          <p:nvPr/>
        </p:nvSpPr>
        <p:spPr>
          <a:xfrm>
            <a:off x="8339179" y="5563525"/>
            <a:ext cx="3247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教育部國教署中央課程與教學</a:t>
            </a:r>
            <a:endParaRPr lang="en-US" altLang="zh-TW" sz="1600" dirty="0">
              <a:solidFill>
                <a:schemeClr val="bg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600" dirty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輔導諮詢人權教育議題輔導群</a:t>
            </a:r>
          </a:p>
        </p:txBody>
      </p:sp>
    </p:spTree>
    <p:extLst>
      <p:ext uri="{BB962C8B-B14F-4D97-AF65-F5344CB8AC3E}">
        <p14:creationId xmlns:p14="http://schemas.microsoft.com/office/powerpoint/2010/main" val="41872532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2A8EB8C-796A-4DE0-AB75-564ABD9DD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713" y="1794885"/>
            <a:ext cx="10448402" cy="2779380"/>
          </a:xfrm>
        </p:spPr>
        <p:txBody>
          <a:bodyPr anchor="t"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zh-TW" altLang="en-US" sz="3600" dirty="0">
                <a:solidFill>
                  <a:schemeClr val="tx1"/>
                </a:solidFill>
              </a:rPr>
              <a:t>隨著手機、網路的普及，網路成為青少年平日社交的重要場域，但正因為如此，</a:t>
            </a:r>
            <a:r>
              <a:rPr lang="zh-TW" altLang="en-US" sz="3600" b="1" dirty="0">
                <a:solidFill>
                  <a:schemeClr val="accent2">
                    <a:lumMod val="75000"/>
                  </a:schemeClr>
                </a:solidFill>
              </a:rPr>
              <a:t>霸凌的場域由校園延伸到家中</a:t>
            </a:r>
            <a:r>
              <a:rPr lang="zh-TW" altLang="en-US" sz="3600" dirty="0">
                <a:solidFill>
                  <a:schemeClr val="tx1"/>
                </a:solidFill>
              </a:rPr>
              <a:t>，受害者即使躲在家中依然無法躲開被霸凌的威脅，再加上</a:t>
            </a:r>
            <a:r>
              <a:rPr lang="zh-TW" altLang="en-US" sz="3600" b="1" dirty="0">
                <a:solidFill>
                  <a:schemeClr val="accent2">
                    <a:lumMod val="75000"/>
                  </a:schemeClr>
                </a:solidFill>
              </a:rPr>
              <a:t>網路大量快速傳播、匿名等特性</a:t>
            </a:r>
            <a:r>
              <a:rPr lang="zh-TW" altLang="en-US" sz="3600" dirty="0">
                <a:solidFill>
                  <a:schemeClr val="tx1"/>
                </a:solidFill>
              </a:rPr>
              <a:t>，</a:t>
            </a:r>
            <a:br>
              <a:rPr lang="en-US" altLang="zh-TW" sz="3600" dirty="0">
                <a:solidFill>
                  <a:schemeClr val="tx1"/>
                </a:solidFill>
              </a:rPr>
            </a:br>
            <a:r>
              <a:rPr lang="zh-TW" altLang="en-US" sz="3600" dirty="0">
                <a:solidFill>
                  <a:schemeClr val="tx1"/>
                </a:solidFill>
              </a:rPr>
              <a:t>讓網路霸凌更容易擴散。</a:t>
            </a:r>
            <a:br>
              <a:rPr lang="en-US" altLang="zh-TW" sz="3600" dirty="0">
                <a:solidFill>
                  <a:schemeClr val="tx1"/>
                </a:solidFill>
              </a:rPr>
            </a:b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1451FEA0-62B9-4E9A-8CEB-1EC7C18254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389" b="80093" l="67552" r="84844">
                        <a14:foregroundMark x1="70417" y1="56667" x2="73281" y2="53241"/>
                        <a14:foregroundMark x1="73281" y1="53241" x2="76563" y2="54907"/>
                        <a14:foregroundMark x1="76563" y1="54907" x2="79635" y2="55093"/>
                        <a14:foregroundMark x1="79635" y1="55093" x2="79844" y2="55000"/>
                        <a14:foregroundMark x1="67708" y1="66296" x2="71563" y2="62870"/>
                        <a14:foregroundMark x1="68698" y1="66944" x2="69115" y2="78704"/>
                        <a14:foregroundMark x1="69115" y1="78704" x2="78906" y2="80093"/>
                        <a14:foregroundMark x1="78906" y1="80093" x2="84427" y2="78241"/>
                        <a14:foregroundMark x1="69792" y1="64074" x2="74427" y2="57407"/>
                        <a14:foregroundMark x1="74427" y1="57407" x2="74531" y2="56759"/>
                        <a14:foregroundMark x1="75104" y1="57685" x2="80052" y2="65278"/>
                        <a14:foregroundMark x1="80052" y1="65278" x2="81302" y2="66111"/>
                        <a14:foregroundMark x1="75156" y1="56296" x2="77396" y2="60556"/>
                        <a14:foregroundMark x1="77396" y1="60556" x2="80000" y2="63148"/>
                        <a14:foregroundMark x1="80000" y1="63148" x2="80990" y2="65278"/>
                        <a14:foregroundMark x1="78281" y1="65278" x2="78594" y2="75463"/>
                        <a14:foregroundMark x1="69948" y1="65556" x2="71406" y2="70741"/>
                        <a14:foregroundMark x1="71406" y1="70741" x2="73802" y2="75000"/>
                        <a14:foregroundMark x1="73802" y1="75000" x2="77604" y2="78519"/>
                        <a14:foregroundMark x1="73125" y1="67500" x2="76771" y2="76204"/>
                        <a14:foregroundMark x1="76771" y1="76204" x2="77135" y2="76389"/>
                        <a14:foregroundMark x1="71719" y1="76204" x2="74792" y2="76389"/>
                        <a14:foregroundMark x1="74792" y1="76389" x2="76094" y2="78148"/>
                        <a14:foregroundMark x1="71771" y1="76574" x2="74010" y2="77315"/>
                        <a14:foregroundMark x1="83281" y1="70185" x2="83177" y2="75556"/>
                        <a14:foregroundMark x1="83177" y1="75556" x2="83802" y2="79074"/>
                        <a14:foregroundMark x1="84010" y1="72315" x2="84844" y2="77037"/>
                        <a14:foregroundMark x1="74948" y1="53519" x2="78750" y2="53148"/>
                        <a14:foregroundMark x1="78750" y1="53148" x2="78073" y2="57130"/>
                        <a14:foregroundMark x1="76302" y1="51389" x2="77656" y2="52130"/>
                      </a14:backgroundRemoval>
                    </a14:imgEffect>
                  </a14:imgLayer>
                </a14:imgProps>
              </a:ext>
            </a:extLst>
          </a:blip>
          <a:srcRect l="67295" t="50000" r="13314" b="17985"/>
          <a:stretch/>
        </p:blipFill>
        <p:spPr>
          <a:xfrm>
            <a:off x="8656366" y="3908461"/>
            <a:ext cx="2634874" cy="2447019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6BE1D88E-8FCB-4C33-A9B5-137ECE0C28B5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 rot="18757079">
            <a:off x="12886266" y="4394200"/>
            <a:ext cx="1625600" cy="1625600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BD203995-6A8A-49C3-B935-7450ABE20DD2}"/>
              </a:ext>
            </a:extLst>
          </p:cNvPr>
          <p:cNvSpPr txBox="1">
            <a:spLocks/>
          </p:cNvSpPr>
          <p:nvPr/>
        </p:nvSpPr>
        <p:spPr>
          <a:xfrm>
            <a:off x="874713" y="1009800"/>
            <a:ext cx="10448402" cy="7850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 b="1" dirty="0">
                <a:solidFill>
                  <a:schemeClr val="accent6">
                    <a:lumMod val="75000"/>
                  </a:schemeClr>
                </a:solidFill>
              </a:rPr>
              <a:t>網路霸凌為什麼會比實體霸凌更容易擴散？</a:t>
            </a:r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800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形 12" descr="時鐘">
            <a:extLst>
              <a:ext uri="{FF2B5EF4-FFF2-40B4-BE49-F238E27FC236}">
                <a16:creationId xmlns:a16="http://schemas.microsoft.com/office/drawing/2014/main" id="{312A7884-DCCC-4D50-B1BC-48256EE239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56274" y="4114774"/>
            <a:ext cx="1690429" cy="1690429"/>
          </a:xfrm>
          <a:prstGeom prst="rect">
            <a:avLst/>
          </a:prstGeom>
        </p:spPr>
      </p:pic>
      <p:sp>
        <p:nvSpPr>
          <p:cNvPr id="22" name="橢圓 21">
            <a:extLst>
              <a:ext uri="{FF2B5EF4-FFF2-40B4-BE49-F238E27FC236}">
                <a16:creationId xmlns:a16="http://schemas.microsoft.com/office/drawing/2014/main" id="{C9E5BA99-D806-4716-B44C-298C9EF41DAF}"/>
              </a:ext>
            </a:extLst>
          </p:cNvPr>
          <p:cNvSpPr/>
          <p:nvPr/>
        </p:nvSpPr>
        <p:spPr>
          <a:xfrm>
            <a:off x="9874863" y="4251028"/>
            <a:ext cx="1425731" cy="1360448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solidFill>
                  <a:srgbClr val="0070C0"/>
                </a:solidFill>
              </a:rPr>
              <a:t>計時開始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441BDB98-2F1C-415C-8900-D9AF7D94D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396" y="1262714"/>
            <a:ext cx="10769337" cy="637674"/>
          </a:xfrm>
        </p:spPr>
        <p:txBody>
          <a:bodyPr>
            <a:normAutofit/>
          </a:bodyPr>
          <a:lstStyle/>
          <a:p>
            <a:r>
              <a:rPr lang="zh-TW" altLang="en-US" sz="3200" dirty="0"/>
              <a:t>請參考世界人權宣言進行討論，並將結論寫在學習單上：</a:t>
            </a:r>
            <a:endParaRPr lang="en-US" altLang="zh-TW" sz="3200" dirty="0"/>
          </a:p>
        </p:txBody>
      </p:sp>
      <p:sp>
        <p:nvSpPr>
          <p:cNvPr id="7" name="標題 2">
            <a:extLst>
              <a:ext uri="{FF2B5EF4-FFF2-40B4-BE49-F238E27FC236}">
                <a16:creationId xmlns:a16="http://schemas.microsoft.com/office/drawing/2014/main" id="{BF192FCF-8813-469D-B59B-8CA1E08E12AB}"/>
              </a:ext>
            </a:extLst>
          </p:cNvPr>
          <p:cNvSpPr txBox="1">
            <a:spLocks/>
          </p:cNvSpPr>
          <p:nvPr/>
        </p:nvSpPr>
        <p:spPr>
          <a:xfrm>
            <a:off x="754396" y="550236"/>
            <a:ext cx="9881519" cy="7852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200" b="1" dirty="0">
                <a:solidFill>
                  <a:schemeClr val="accent6">
                    <a:lumMod val="75000"/>
                  </a:schemeClr>
                </a:solidFill>
              </a:rPr>
              <a:t>請兩兩討論：</a:t>
            </a: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內容版面配置區 3">
            <a:extLst>
              <a:ext uri="{FF2B5EF4-FFF2-40B4-BE49-F238E27FC236}">
                <a16:creationId xmlns:a16="http://schemas.microsoft.com/office/drawing/2014/main" id="{40FA093B-E60A-46F2-A6C8-E9654D90CA1B}"/>
              </a:ext>
            </a:extLst>
          </p:cNvPr>
          <p:cNvSpPr txBox="1">
            <a:spLocks/>
          </p:cNvSpPr>
          <p:nvPr/>
        </p:nvSpPr>
        <p:spPr>
          <a:xfrm>
            <a:off x="754396" y="1889543"/>
            <a:ext cx="10442575" cy="637674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</a:rPr>
              <a:t>網路霸凌侵害了</a:t>
            </a:r>
            <a:r>
              <a:rPr lang="en-US" altLang="zh-TW" sz="3200" b="1" dirty="0">
                <a:solidFill>
                  <a:schemeClr val="accent2">
                    <a:lumMod val="75000"/>
                  </a:schemeClr>
                </a:solidFill>
              </a:rPr>
              <a:t>Alisha</a:t>
            </a:r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</a:rPr>
              <a:t>哪些人權？為什麼？</a:t>
            </a:r>
            <a:endParaRPr lang="en-US" altLang="zh-TW" sz="3200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altLang="zh-TW" sz="3200" dirty="0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8C37525C-C691-442E-9D26-A96C084B38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4008" y="2541264"/>
            <a:ext cx="7862786" cy="4092891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198FE1E6-EFE5-4897-9F89-9325FA527B22}"/>
              </a:ext>
            </a:extLst>
          </p:cNvPr>
          <p:cNvSpPr txBox="1"/>
          <p:nvPr/>
        </p:nvSpPr>
        <p:spPr>
          <a:xfrm>
            <a:off x="7829918" y="3477620"/>
            <a:ext cx="4230688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/>
              <a:t>簡明版世界人權宣言</a:t>
            </a:r>
            <a:endParaRPr lang="en-US" sz="3200" dirty="0"/>
          </a:p>
        </p:txBody>
      </p:sp>
      <p:sp>
        <p:nvSpPr>
          <p:cNvPr id="21" name="橢圓 20">
            <a:extLst>
              <a:ext uri="{FF2B5EF4-FFF2-40B4-BE49-F238E27FC236}">
                <a16:creationId xmlns:a16="http://schemas.microsoft.com/office/drawing/2014/main" id="{289EDC7A-C448-4818-86B1-2A706741DF54}"/>
              </a:ext>
            </a:extLst>
          </p:cNvPr>
          <p:cNvSpPr/>
          <p:nvPr/>
        </p:nvSpPr>
        <p:spPr>
          <a:xfrm>
            <a:off x="9886569" y="4251028"/>
            <a:ext cx="1425731" cy="1360448"/>
          </a:xfrm>
          <a:prstGeom prst="ellipse">
            <a:avLst/>
          </a:prstGeom>
          <a:solidFill>
            <a:schemeClr val="bg1">
              <a:lumMod val="85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rgbClr val="0070C0"/>
                </a:solidFill>
              </a:rPr>
              <a:t>20</a:t>
            </a:r>
            <a:r>
              <a:rPr lang="zh-TW" altLang="en-US" sz="2800" b="1" dirty="0">
                <a:solidFill>
                  <a:srgbClr val="0070C0"/>
                </a:solidFill>
              </a:rPr>
              <a:t>秒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16" name="橢圓 15">
            <a:extLst>
              <a:ext uri="{FF2B5EF4-FFF2-40B4-BE49-F238E27FC236}">
                <a16:creationId xmlns:a16="http://schemas.microsoft.com/office/drawing/2014/main" id="{5C20D40C-A289-4153-A4F7-BD5F5D097DA4}"/>
              </a:ext>
            </a:extLst>
          </p:cNvPr>
          <p:cNvSpPr/>
          <p:nvPr/>
        </p:nvSpPr>
        <p:spPr>
          <a:xfrm>
            <a:off x="9874862" y="4251028"/>
            <a:ext cx="1425731" cy="1360448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40</a:t>
            </a:r>
            <a:r>
              <a:rPr lang="zh-TW" altLang="en-US" sz="2800" b="1" dirty="0">
                <a:solidFill>
                  <a:srgbClr val="0070C0"/>
                </a:solidFill>
              </a:rPr>
              <a:t>秒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10" name="橢圓 9">
            <a:extLst>
              <a:ext uri="{FF2B5EF4-FFF2-40B4-BE49-F238E27FC236}">
                <a16:creationId xmlns:a16="http://schemas.microsoft.com/office/drawing/2014/main" id="{64824E4D-BF35-4831-A29A-EAFEECA87D0F}"/>
              </a:ext>
            </a:extLst>
          </p:cNvPr>
          <p:cNvSpPr/>
          <p:nvPr/>
        </p:nvSpPr>
        <p:spPr>
          <a:xfrm>
            <a:off x="9886569" y="4251028"/>
            <a:ext cx="1425731" cy="1360448"/>
          </a:xfrm>
          <a:prstGeom prst="ellipse">
            <a:avLst/>
          </a:prstGeom>
          <a:solidFill>
            <a:schemeClr val="bg1">
              <a:lumMod val="85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60</a:t>
            </a:r>
            <a:r>
              <a:rPr lang="zh-TW" altLang="en-US" sz="2800" b="1" dirty="0">
                <a:solidFill>
                  <a:srgbClr val="0070C0"/>
                </a:solidFill>
              </a:rPr>
              <a:t>秒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11" name="橢圓 10">
            <a:extLst>
              <a:ext uri="{FF2B5EF4-FFF2-40B4-BE49-F238E27FC236}">
                <a16:creationId xmlns:a16="http://schemas.microsoft.com/office/drawing/2014/main" id="{E54654C1-D136-40E8-9A0A-E93DCA324315}"/>
              </a:ext>
            </a:extLst>
          </p:cNvPr>
          <p:cNvSpPr/>
          <p:nvPr/>
        </p:nvSpPr>
        <p:spPr>
          <a:xfrm>
            <a:off x="9887586" y="4251028"/>
            <a:ext cx="1425731" cy="1360448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rgbClr val="0070C0"/>
                </a:solidFill>
              </a:rPr>
              <a:t>1</a:t>
            </a:r>
            <a:r>
              <a:rPr lang="zh-TW" altLang="en-US" sz="2800" b="1" dirty="0">
                <a:solidFill>
                  <a:srgbClr val="0070C0"/>
                </a:solidFill>
              </a:rPr>
              <a:t>分</a:t>
            </a:r>
            <a:endParaRPr lang="en-US" altLang="zh-TW" sz="2800" b="1" dirty="0">
              <a:solidFill>
                <a:srgbClr val="0070C0"/>
              </a:solidFill>
            </a:endParaRPr>
          </a:p>
          <a:p>
            <a:pPr algn="ctr"/>
            <a:r>
              <a:rPr lang="en-US" altLang="zh-TW" sz="2800" b="1" dirty="0">
                <a:solidFill>
                  <a:srgbClr val="0070C0"/>
                </a:solidFill>
              </a:rPr>
              <a:t>20</a:t>
            </a:r>
            <a:r>
              <a:rPr lang="zh-TW" altLang="en-US" sz="2800" b="1" dirty="0">
                <a:solidFill>
                  <a:srgbClr val="0070C0"/>
                </a:solidFill>
              </a:rPr>
              <a:t>秒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12" name="橢圓 11">
            <a:extLst>
              <a:ext uri="{FF2B5EF4-FFF2-40B4-BE49-F238E27FC236}">
                <a16:creationId xmlns:a16="http://schemas.microsoft.com/office/drawing/2014/main" id="{B25077C4-A430-44D8-A393-3C503AF2AFA9}"/>
              </a:ext>
            </a:extLst>
          </p:cNvPr>
          <p:cNvSpPr/>
          <p:nvPr/>
        </p:nvSpPr>
        <p:spPr>
          <a:xfrm>
            <a:off x="9870937" y="4251028"/>
            <a:ext cx="1425731" cy="1360448"/>
          </a:xfrm>
          <a:prstGeom prst="ellipse">
            <a:avLst/>
          </a:prstGeom>
          <a:solidFill>
            <a:schemeClr val="bg1">
              <a:lumMod val="85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1</a:t>
            </a:r>
            <a:r>
              <a:rPr lang="zh-TW" altLang="en-US" sz="2800" b="1" dirty="0">
                <a:solidFill>
                  <a:srgbClr val="0070C0"/>
                </a:solidFill>
              </a:rPr>
              <a:t>分</a:t>
            </a:r>
            <a:endParaRPr lang="en-US" sz="2800" b="1" dirty="0">
              <a:solidFill>
                <a:srgbClr val="0070C0"/>
              </a:solidFill>
            </a:endParaRPr>
          </a:p>
          <a:p>
            <a:pPr algn="ctr"/>
            <a:r>
              <a:rPr lang="en-US" sz="2800" b="1" dirty="0">
                <a:solidFill>
                  <a:srgbClr val="0070C0"/>
                </a:solidFill>
              </a:rPr>
              <a:t>40</a:t>
            </a:r>
            <a:r>
              <a:rPr lang="zh-TW" altLang="en-US" sz="2800" b="1" dirty="0">
                <a:solidFill>
                  <a:srgbClr val="0070C0"/>
                </a:solidFill>
              </a:rPr>
              <a:t>秒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15" name="橢圓 14">
            <a:extLst>
              <a:ext uri="{FF2B5EF4-FFF2-40B4-BE49-F238E27FC236}">
                <a16:creationId xmlns:a16="http://schemas.microsoft.com/office/drawing/2014/main" id="{93BF1226-450D-4180-9B4A-64855058F79C}"/>
              </a:ext>
            </a:extLst>
          </p:cNvPr>
          <p:cNvSpPr/>
          <p:nvPr/>
        </p:nvSpPr>
        <p:spPr>
          <a:xfrm>
            <a:off x="9879225" y="4260714"/>
            <a:ext cx="1425731" cy="1360448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70C0"/>
              </a:solidFill>
            </a:endParaRPr>
          </a:p>
          <a:p>
            <a:pPr algn="ctr"/>
            <a:r>
              <a:rPr lang="en-US" altLang="zh-TW" sz="2800" b="1" dirty="0">
                <a:solidFill>
                  <a:srgbClr val="0070C0"/>
                </a:solidFill>
              </a:rPr>
              <a:t>2</a:t>
            </a:r>
            <a:r>
              <a:rPr lang="zh-TW" altLang="en-US" sz="2800" b="1" dirty="0">
                <a:solidFill>
                  <a:srgbClr val="0070C0"/>
                </a:solidFill>
              </a:rPr>
              <a:t>分</a:t>
            </a:r>
            <a:endParaRPr lang="en-US" sz="2800" b="1" dirty="0">
              <a:solidFill>
                <a:srgbClr val="0070C0"/>
              </a:solidFill>
            </a:endParaRPr>
          </a:p>
          <a:p>
            <a:pPr algn="ctr"/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17" name="橢圓 16">
            <a:extLst>
              <a:ext uri="{FF2B5EF4-FFF2-40B4-BE49-F238E27FC236}">
                <a16:creationId xmlns:a16="http://schemas.microsoft.com/office/drawing/2014/main" id="{1883CD95-E5D0-45C1-92D0-8CC7CE64443A}"/>
              </a:ext>
            </a:extLst>
          </p:cNvPr>
          <p:cNvSpPr/>
          <p:nvPr/>
        </p:nvSpPr>
        <p:spPr>
          <a:xfrm>
            <a:off x="9878839" y="4244749"/>
            <a:ext cx="1425731" cy="1360448"/>
          </a:xfrm>
          <a:prstGeom prst="ellipse">
            <a:avLst/>
          </a:prstGeom>
          <a:solidFill>
            <a:schemeClr val="bg1">
              <a:lumMod val="85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rgbClr val="0070C0"/>
                </a:solidFill>
              </a:rPr>
              <a:t>2</a:t>
            </a:r>
            <a:r>
              <a:rPr lang="zh-TW" altLang="en-US" sz="2800" b="1" dirty="0">
                <a:solidFill>
                  <a:srgbClr val="0070C0"/>
                </a:solidFill>
              </a:rPr>
              <a:t>分</a:t>
            </a:r>
            <a:endParaRPr lang="en-US" altLang="zh-TW" sz="2800" b="1" dirty="0">
              <a:solidFill>
                <a:srgbClr val="0070C0"/>
              </a:solidFill>
            </a:endParaRPr>
          </a:p>
          <a:p>
            <a:pPr algn="ctr"/>
            <a:r>
              <a:rPr lang="en-US" altLang="zh-TW" sz="2800" b="1" dirty="0">
                <a:solidFill>
                  <a:srgbClr val="0070C0"/>
                </a:solidFill>
              </a:rPr>
              <a:t>20</a:t>
            </a:r>
            <a:r>
              <a:rPr lang="zh-TW" altLang="en-US" sz="2800" b="1" dirty="0">
                <a:solidFill>
                  <a:srgbClr val="0070C0"/>
                </a:solidFill>
              </a:rPr>
              <a:t>秒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18" name="橢圓 17">
            <a:extLst>
              <a:ext uri="{FF2B5EF4-FFF2-40B4-BE49-F238E27FC236}">
                <a16:creationId xmlns:a16="http://schemas.microsoft.com/office/drawing/2014/main" id="{E2B3A3B2-1EDF-445B-BDA0-7787C5BAB4BE}"/>
              </a:ext>
            </a:extLst>
          </p:cNvPr>
          <p:cNvSpPr/>
          <p:nvPr/>
        </p:nvSpPr>
        <p:spPr>
          <a:xfrm>
            <a:off x="9874862" y="4260714"/>
            <a:ext cx="1425731" cy="1360448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2</a:t>
            </a:r>
            <a:r>
              <a:rPr lang="zh-TW" altLang="en-US" sz="2800" b="1" dirty="0">
                <a:solidFill>
                  <a:srgbClr val="0070C0"/>
                </a:solidFill>
              </a:rPr>
              <a:t>分</a:t>
            </a:r>
            <a:endParaRPr lang="en-US" sz="2800" b="1" dirty="0">
              <a:solidFill>
                <a:srgbClr val="0070C0"/>
              </a:solidFill>
            </a:endParaRPr>
          </a:p>
          <a:p>
            <a:pPr algn="ctr"/>
            <a:r>
              <a:rPr lang="en-US" sz="2800" b="1" dirty="0">
                <a:solidFill>
                  <a:srgbClr val="0070C0"/>
                </a:solidFill>
              </a:rPr>
              <a:t>40</a:t>
            </a:r>
            <a:r>
              <a:rPr lang="zh-TW" altLang="en-US" sz="2800" b="1" dirty="0">
                <a:solidFill>
                  <a:srgbClr val="0070C0"/>
                </a:solidFill>
              </a:rPr>
              <a:t>秒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19" name="橢圓 18">
            <a:extLst>
              <a:ext uri="{FF2B5EF4-FFF2-40B4-BE49-F238E27FC236}">
                <a16:creationId xmlns:a16="http://schemas.microsoft.com/office/drawing/2014/main" id="{D9941F85-232A-4A09-9DE1-CFF4086BDD66}"/>
              </a:ext>
            </a:extLst>
          </p:cNvPr>
          <p:cNvSpPr/>
          <p:nvPr/>
        </p:nvSpPr>
        <p:spPr>
          <a:xfrm>
            <a:off x="9874862" y="4249752"/>
            <a:ext cx="1425731" cy="1360448"/>
          </a:xfrm>
          <a:prstGeom prst="ellipse">
            <a:avLst/>
          </a:prstGeom>
          <a:solidFill>
            <a:schemeClr val="bg1">
              <a:lumMod val="85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70C0"/>
                </a:solidFill>
              </a:rPr>
              <a:t>3</a:t>
            </a:r>
            <a:r>
              <a:rPr lang="zh-TW" altLang="en-US" sz="4000" b="1" dirty="0">
                <a:solidFill>
                  <a:srgbClr val="0070C0"/>
                </a:solidFill>
              </a:rPr>
              <a:t>分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080E5D8-B274-48A8-B7EC-247A24011BE7}"/>
              </a:ext>
            </a:extLst>
          </p:cNvPr>
          <p:cNvSpPr/>
          <p:nvPr/>
        </p:nvSpPr>
        <p:spPr>
          <a:xfrm>
            <a:off x="9314178" y="5814889"/>
            <a:ext cx="2679899" cy="5847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</a:rPr>
              <a:t>點一下開始計時</a:t>
            </a:r>
            <a:r>
              <a:rPr lang="en-US" altLang="zh-TW" sz="2800" dirty="0">
                <a:solidFill>
                  <a:srgbClr val="C00000"/>
                </a:solidFill>
              </a:rPr>
              <a:t>3</a:t>
            </a:r>
            <a:r>
              <a:rPr lang="zh-TW" altLang="en-US" dirty="0">
                <a:solidFill>
                  <a:schemeClr val="tx1"/>
                </a:solidFill>
              </a:rPr>
              <a:t>分鐘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62EECF36-1643-4CB8-AC19-5A37EAC5D23C}"/>
              </a:ext>
            </a:extLst>
          </p:cNvPr>
          <p:cNvSpPr/>
          <p:nvPr/>
        </p:nvSpPr>
        <p:spPr>
          <a:xfrm>
            <a:off x="9314178" y="5735172"/>
            <a:ext cx="2765785" cy="709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BD0200"/>
                </a:solidFill>
              </a:rPr>
              <a:t>Times</a:t>
            </a:r>
            <a:r>
              <a:rPr lang="zh-TW" altLang="en-US" sz="4000" b="1" dirty="0">
                <a:solidFill>
                  <a:srgbClr val="BD0200"/>
                </a:solidFill>
              </a:rPr>
              <a:t> </a:t>
            </a:r>
            <a:r>
              <a:rPr lang="en-US" altLang="zh-TW" sz="4000" b="1" dirty="0">
                <a:solidFill>
                  <a:srgbClr val="BD0200"/>
                </a:solidFill>
              </a:rPr>
              <a:t>UP</a:t>
            </a:r>
            <a:endParaRPr lang="en-US" sz="4000" b="1" dirty="0">
              <a:solidFill>
                <a:srgbClr val="BD02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12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0"/>
                            </p:stCondLst>
                            <p:childTnLst>
                              <p:par>
                                <p:cTn id="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4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0"/>
                            </p:stCondLst>
                            <p:childTnLst>
                              <p:par>
                                <p:cTn id="2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00"/>
                            </p:stCondLst>
                            <p:childTnLst>
                              <p:par>
                                <p:cTn id="2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0000"/>
                            </p:stCondLst>
                            <p:childTnLst>
                              <p:par>
                                <p:cTn id="2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40000"/>
                            </p:stCondLst>
                            <p:childTnLst>
                              <p:par>
                                <p:cTn id="3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60000"/>
                            </p:stCondLst>
                            <p:childTnLst>
                              <p:par>
                                <p:cTn id="3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80000"/>
                            </p:stCondLst>
                            <p:childTnLst>
                              <p:par>
                                <p:cTn id="4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1" grpId="0" animBg="1"/>
      <p:bldP spid="16" grpId="0" animBg="1"/>
      <p:bldP spid="10" grpId="0" animBg="1"/>
      <p:bldP spid="11" grpId="0" animBg="1"/>
      <p:bldP spid="12" grpId="0" animBg="1"/>
      <p:bldP spid="15" grpId="0" animBg="1"/>
      <p:bldP spid="17" grpId="0" animBg="1"/>
      <p:bldP spid="18" grpId="0" animBg="1"/>
      <p:bldP spid="19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標題 2">
            <a:extLst>
              <a:ext uri="{FF2B5EF4-FFF2-40B4-BE49-F238E27FC236}">
                <a16:creationId xmlns:a16="http://schemas.microsoft.com/office/drawing/2014/main" id="{400EC9C1-29D4-483F-A8C1-2885CBC8B361}"/>
              </a:ext>
            </a:extLst>
          </p:cNvPr>
          <p:cNvSpPr txBox="1">
            <a:spLocks/>
          </p:cNvSpPr>
          <p:nvPr/>
        </p:nvSpPr>
        <p:spPr>
          <a:xfrm>
            <a:off x="874713" y="943444"/>
            <a:ext cx="10442575" cy="56647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200" b="1" dirty="0">
                <a:solidFill>
                  <a:schemeClr val="accent6">
                    <a:lumMod val="75000"/>
                  </a:schemeClr>
                </a:solidFill>
              </a:rPr>
              <a:t>參考答案</a:t>
            </a:r>
            <a:r>
              <a:rPr lang="zh-TW" altLang="en-US" sz="3200" b="1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：</a:t>
            </a:r>
            <a:endParaRPr lang="en-U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0610C8C2-8568-4F32-9B02-20D49E31790F}"/>
              </a:ext>
            </a:extLst>
          </p:cNvPr>
          <p:cNvSpPr txBox="1"/>
          <p:nvPr/>
        </p:nvSpPr>
        <p:spPr>
          <a:xfrm>
            <a:off x="874713" y="1576986"/>
            <a:ext cx="10290592" cy="3704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/>
              <a:t>A</a:t>
            </a:r>
            <a:r>
              <a:rPr lang="zh-TW" altLang="en-US" sz="3200" dirty="0"/>
              <a:t>男在網路上散佈</a:t>
            </a:r>
            <a:r>
              <a:rPr lang="en-US" altLang="zh-TW" sz="3200" dirty="0"/>
              <a:t>Alisha</a:t>
            </a:r>
            <a:r>
              <a:rPr lang="zh-TW" altLang="en-US" sz="3200" dirty="0"/>
              <a:t>的私密照，</a:t>
            </a:r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</a:rPr>
              <a:t>侵犯了</a:t>
            </a:r>
            <a:r>
              <a:rPr lang="en-US" altLang="zh-TW" sz="3200" b="1" dirty="0">
                <a:solidFill>
                  <a:schemeClr val="accent2">
                    <a:lumMod val="75000"/>
                  </a:schemeClr>
                </a:solidFill>
              </a:rPr>
              <a:t>Alisha</a:t>
            </a:r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</a:rPr>
              <a:t>的隱私權</a:t>
            </a:r>
            <a:r>
              <a:rPr lang="en-US" altLang="zh-TW" sz="3200" b="1" dirty="0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</a:rPr>
              <a:t>第</a:t>
            </a:r>
            <a:r>
              <a:rPr lang="en-US" altLang="zh-TW" sz="3200" b="1" dirty="0">
                <a:solidFill>
                  <a:schemeClr val="accent2">
                    <a:lumMod val="75000"/>
                  </a:schemeClr>
                </a:solidFill>
              </a:rPr>
              <a:t>12</a:t>
            </a:r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</a:rPr>
              <a:t>條</a:t>
            </a:r>
            <a:r>
              <a:rPr lang="en-US" altLang="zh-TW" sz="3200" b="1" dirty="0">
                <a:solidFill>
                  <a:schemeClr val="accent2">
                    <a:lumMod val="75000"/>
                  </a:schemeClr>
                </a:solidFill>
              </a:rPr>
              <a:t>)</a:t>
            </a:r>
            <a:r>
              <a:rPr lang="zh-TW" altLang="en-US" sz="3200" dirty="0"/>
              <a:t>，用難聽的字彙辱罵她，</a:t>
            </a:r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</a:rPr>
              <a:t>侵犯了她的人格尊嚴</a:t>
            </a:r>
            <a:r>
              <a:rPr lang="en-US" altLang="zh-TW" sz="3200" b="1" dirty="0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</a:rPr>
              <a:t>第</a:t>
            </a:r>
            <a:r>
              <a:rPr lang="en-US" altLang="zh-TW" sz="3200" b="1" dirty="0">
                <a:solidFill>
                  <a:schemeClr val="accent2">
                    <a:lumMod val="75000"/>
                  </a:schemeClr>
                </a:solidFill>
              </a:rPr>
              <a:t>1</a:t>
            </a:r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</a:rPr>
              <a:t>條</a:t>
            </a:r>
            <a:r>
              <a:rPr lang="en-US" altLang="zh-TW" sz="3200" b="1" dirty="0">
                <a:solidFill>
                  <a:schemeClr val="accent2">
                    <a:lumMod val="75000"/>
                  </a:schemeClr>
                </a:solidFill>
              </a:rPr>
              <a:t>)</a:t>
            </a:r>
            <a:r>
              <a:rPr lang="zh-TW" altLang="en-US" sz="3200" dirty="0"/>
              <a:t>，對</a:t>
            </a:r>
            <a:r>
              <a:rPr lang="en-US" altLang="zh-TW" sz="3200" dirty="0"/>
              <a:t>Alisha</a:t>
            </a:r>
            <a:r>
              <a:rPr lang="zh-TW" altLang="en-US" sz="3200" dirty="0"/>
              <a:t>寄發死亡威脅，甚至最後造成死亡的後果，</a:t>
            </a:r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</a:rPr>
              <a:t>危害了她的人身安全與生命</a:t>
            </a:r>
            <a:r>
              <a:rPr lang="en-US" altLang="zh-TW" sz="3200" b="1" dirty="0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</a:rPr>
              <a:t>第</a:t>
            </a:r>
            <a:r>
              <a:rPr lang="en-US" altLang="zh-TW" sz="3200" b="1" dirty="0">
                <a:solidFill>
                  <a:schemeClr val="accent2">
                    <a:lumMod val="75000"/>
                  </a:schemeClr>
                </a:solidFill>
              </a:rPr>
              <a:t>3</a:t>
            </a:r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</a:rPr>
              <a:t>條</a:t>
            </a:r>
            <a:r>
              <a:rPr lang="en-US" altLang="zh-TW" sz="3200" b="1" dirty="0">
                <a:solidFill>
                  <a:schemeClr val="accent2">
                    <a:lumMod val="75000"/>
                  </a:schemeClr>
                </a:solidFill>
              </a:rPr>
              <a:t>)</a:t>
            </a:r>
            <a:r>
              <a:rPr lang="zh-TW" altLang="en-US" sz="3200" dirty="0"/>
              <a:t>，</a:t>
            </a:r>
            <a:r>
              <a:rPr lang="en-US" altLang="zh-TW" sz="3200" dirty="0"/>
              <a:t>Alisha</a:t>
            </a:r>
            <a:r>
              <a:rPr lang="zh-TW" altLang="en-US" sz="3200" dirty="0"/>
              <a:t>因為害怕被霸凌，而無法正常去上學，</a:t>
            </a:r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</a:rPr>
              <a:t>侵害了她的受教權</a:t>
            </a:r>
            <a:r>
              <a:rPr lang="en-US" altLang="zh-TW" sz="3200" b="1" dirty="0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</a:rPr>
              <a:t>第</a:t>
            </a:r>
            <a:r>
              <a:rPr lang="en-US" altLang="zh-TW" sz="3200" b="1" dirty="0">
                <a:solidFill>
                  <a:schemeClr val="accent2">
                    <a:lumMod val="75000"/>
                  </a:schemeClr>
                </a:solidFill>
              </a:rPr>
              <a:t>26</a:t>
            </a:r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</a:rPr>
              <a:t>條</a:t>
            </a:r>
            <a:r>
              <a:rPr lang="en-US" altLang="zh-TW" sz="3200" b="1" dirty="0">
                <a:solidFill>
                  <a:schemeClr val="accent2">
                    <a:lumMod val="75000"/>
                  </a:schemeClr>
                </a:solidFill>
              </a:rPr>
              <a:t>)</a:t>
            </a:r>
            <a:r>
              <a:rPr lang="zh-TW" altLang="en-US" sz="3200" dirty="0"/>
              <a:t>。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63345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61AEB9C-DCF1-44D6-9AAF-C381AFFFC5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>
                <a:latin typeface="+mn-ea"/>
                <a:ea typeface="+mn-ea"/>
              </a:rPr>
              <a:t>網路霸凌相關知識</a:t>
            </a:r>
            <a:endParaRPr lang="en-US" dirty="0">
              <a:latin typeface="+mn-ea"/>
              <a:ea typeface="+mn-ea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08386B6E-AC09-4B8C-83D6-E1046DCDCA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zh-TW" sz="3600" dirty="0"/>
              <a:t>PART2 </a:t>
            </a:r>
            <a:endParaRPr lang="en-US" sz="3600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87575CB-76DA-4611-B386-6655F82D4E09}"/>
              </a:ext>
            </a:extLst>
          </p:cNvPr>
          <p:cNvSpPr/>
          <p:nvPr/>
        </p:nvSpPr>
        <p:spPr>
          <a:xfrm>
            <a:off x="0" y="0"/>
            <a:ext cx="12192000" cy="4572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E2EAC682-6A14-4725-BD61-ABA0C6B736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22" b="89815" l="72699" r="97086">
                        <a14:foregroundMark x1="80215" y1="16204" x2="83129" y2="40278"/>
                        <a14:foregroundMark x1="83129" y1="40278" x2="83129" y2="40278"/>
                        <a14:foregroundMark x1="79448" y1="27315" x2="80828" y2="29630"/>
                        <a14:foregroundMark x1="72699" y1="54630" x2="77914" y2="74074"/>
                        <a14:foregroundMark x1="77914" y1="74074" x2="85736" y2="87963"/>
                        <a14:foregroundMark x1="85736" y1="87963" x2="90798" y2="87500"/>
                        <a14:foregroundMark x1="91411" y1="74074" x2="95859" y2="74537"/>
                        <a14:foregroundMark x1="73006" y1="48611" x2="76687" y2="56481"/>
                        <a14:foregroundMark x1="72699" y1="49537" x2="74540" y2="65741"/>
                        <a14:foregroundMark x1="90491" y1="27315" x2="95706" y2="23148"/>
                        <a14:foregroundMark x1="96166" y1="21759" x2="94785" y2="26389"/>
                      </a14:backgroundRemoval>
                    </a14:imgEffect>
                  </a14:imgLayer>
                </a14:imgProps>
              </a:ext>
            </a:extLst>
          </a:blip>
          <a:srcRect l="71268"/>
          <a:stretch/>
        </p:blipFill>
        <p:spPr>
          <a:xfrm rot="370914">
            <a:off x="7845059" y="1066770"/>
            <a:ext cx="2200651" cy="2361099"/>
          </a:xfrm>
          <a:prstGeom prst="rect">
            <a:avLst/>
          </a:prstGeom>
        </p:spPr>
      </p:pic>
      <p:grpSp>
        <p:nvGrpSpPr>
          <p:cNvPr id="13" name="群組 12">
            <a:extLst>
              <a:ext uri="{FF2B5EF4-FFF2-40B4-BE49-F238E27FC236}">
                <a16:creationId xmlns:a16="http://schemas.microsoft.com/office/drawing/2014/main" id="{82874F62-47D3-4314-8DF4-BB8AFA3AE69D}"/>
              </a:ext>
            </a:extLst>
          </p:cNvPr>
          <p:cNvGrpSpPr/>
          <p:nvPr/>
        </p:nvGrpSpPr>
        <p:grpSpPr>
          <a:xfrm>
            <a:off x="1655545" y="1257348"/>
            <a:ext cx="2703337" cy="3035238"/>
            <a:chOff x="1985908" y="1793240"/>
            <a:chExt cx="2372974" cy="2499345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38892D61-969D-4BEB-9A67-58EE25E32C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060" b="92166" l="67994" r="95100">
                          <a14:foregroundMark x1="68300" y1="22581" x2="81623" y2="63594"/>
                          <a14:foregroundMark x1="81623" y1="63594" x2="82542" y2="70046"/>
                          <a14:foregroundMark x1="77489" y1="11521" x2="79939" y2="29493"/>
                          <a14:foregroundMark x1="73660" y1="21659" x2="79173" y2="11060"/>
                          <a14:foregroundMark x1="75651" y1="89401" x2="78867" y2="83871"/>
                          <a14:foregroundMark x1="73507" y1="86636" x2="75804" y2="92166"/>
                          <a14:foregroundMark x1="92343" y1="84332" x2="94487" y2="80184"/>
                          <a14:foregroundMark x1="86524" y1="38710" x2="92956" y2="69585"/>
                          <a14:foregroundMark x1="77642" y1="34562" x2="82848" y2="53456"/>
                          <a14:foregroundMark x1="82848" y1="53456" x2="85758" y2="58065"/>
                          <a14:foregroundMark x1="75957" y1="88479" x2="78867" y2="81567"/>
                        </a14:backgroundRemoval>
                      </a14:imgEffect>
                    </a14:imgLayer>
                  </a14:imgProps>
                </a:ext>
              </a:extLst>
            </a:blip>
            <a:srcRect l="67151" t="6424" r="1696" b="4570"/>
            <a:stretch/>
          </p:blipFill>
          <p:spPr>
            <a:xfrm rot="18784934" flipH="1">
              <a:off x="1922722" y="1856426"/>
              <a:ext cx="2499345" cy="2372974"/>
            </a:xfrm>
            <a:prstGeom prst="rect">
              <a:avLst/>
            </a:prstGeom>
          </p:spPr>
        </p:pic>
        <p:sp>
          <p:nvSpPr>
            <p:cNvPr id="12" name="橢圓 11">
              <a:extLst>
                <a:ext uri="{FF2B5EF4-FFF2-40B4-BE49-F238E27FC236}">
                  <a16:creationId xmlns:a16="http://schemas.microsoft.com/office/drawing/2014/main" id="{C7512CA0-09AF-497C-B391-06DF4E71A82D}"/>
                </a:ext>
              </a:extLst>
            </p:cNvPr>
            <p:cNvSpPr/>
            <p:nvPr/>
          </p:nvSpPr>
          <p:spPr>
            <a:xfrm>
              <a:off x="2671033" y="3429000"/>
              <a:ext cx="281474" cy="249865"/>
            </a:xfrm>
            <a:prstGeom prst="ellipse">
              <a:avLst/>
            </a:prstGeom>
            <a:solidFill>
              <a:srgbClr val="F2C0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5DDCCC59-E7A3-43E0-9D73-EE3D03A1A893}"/>
              </a:ext>
            </a:extLst>
          </p:cNvPr>
          <p:cNvSpPr txBox="1"/>
          <p:nvPr/>
        </p:nvSpPr>
        <p:spPr>
          <a:xfrm>
            <a:off x="8046721" y="3648477"/>
            <a:ext cx="4023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dirty="0">
                <a:solidFill>
                  <a:schemeClr val="bg1"/>
                </a:solidFill>
                <a:latin typeface="Arial Black" panose="020B0A04020102020204" pitchFamily="34" charset="0"/>
              </a:rPr>
              <a:t>Knowledge</a:t>
            </a:r>
            <a:endParaRPr lang="en-US" sz="4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373058"/>
      </p:ext>
    </p:extLst>
  </p:cSld>
  <p:clrMapOvr>
    <a:masterClrMapping/>
  </p:clrMapOvr>
  <p:transition spd="slow">
    <p:blinds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356D70E-5B45-432E-B94F-9A4965325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344" y="798971"/>
            <a:ext cx="10243312" cy="1499616"/>
          </a:xfrm>
        </p:spPr>
        <p:txBody>
          <a:bodyPr/>
          <a:lstStyle/>
          <a:p>
            <a:pPr algn="ctr"/>
            <a:r>
              <a:rPr lang="zh-TW" altLang="en-US" b="1" dirty="0">
                <a:solidFill>
                  <a:srgbClr val="0070C0"/>
                </a:solidFill>
                <a:latin typeface="+mn-ea"/>
                <a:ea typeface="+mn-ea"/>
              </a:rPr>
              <a:t>網路霸凌小學堂</a:t>
            </a:r>
            <a:endParaRPr lang="en-US" b="1" dirty="0">
              <a:solidFill>
                <a:srgbClr val="0070C0"/>
              </a:solidFill>
              <a:latin typeface="+mn-ea"/>
              <a:ea typeface="+mn-ea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AB37244-3487-4E14-96A6-8B085FEC18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8260" y="2419293"/>
            <a:ext cx="10243312" cy="2560320"/>
          </a:xfrm>
        </p:spPr>
        <p:txBody>
          <a:bodyPr>
            <a:normAutofit/>
          </a:bodyPr>
          <a:lstStyle/>
          <a:p>
            <a:pPr algn="ctr"/>
            <a:r>
              <a:rPr lang="zh-TW" altLang="en-US" sz="3600" dirty="0"/>
              <a:t>看看誰是網路知識王</a:t>
            </a:r>
            <a:endParaRPr lang="en-US" altLang="zh-TW" sz="3600" dirty="0"/>
          </a:p>
          <a:p>
            <a:pPr algn="ctr"/>
            <a:r>
              <a:rPr lang="zh-TW" altLang="en-US" sz="3600" dirty="0"/>
              <a:t>請在</a:t>
            </a:r>
            <a:r>
              <a:rPr lang="zh-TW" altLang="en-US" sz="4800" b="1" dirty="0">
                <a:solidFill>
                  <a:srgbClr val="BD0200"/>
                </a:solidFill>
              </a:rPr>
              <a:t>三秒</a:t>
            </a:r>
            <a:r>
              <a:rPr lang="zh-TW" altLang="en-US" sz="3600" dirty="0"/>
              <a:t>內，在胸前比出</a:t>
            </a:r>
            <a:r>
              <a:rPr lang="en-US" altLang="zh-TW" sz="7200" b="1" dirty="0">
                <a:solidFill>
                  <a:srgbClr val="C00000"/>
                </a:solidFill>
              </a:rPr>
              <a:t>OX</a:t>
            </a:r>
            <a:r>
              <a:rPr lang="zh-TW" altLang="en-US" sz="3600" dirty="0"/>
              <a:t>作答</a:t>
            </a:r>
            <a:endParaRPr lang="en-US" sz="3600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E0AE908E-E38B-44D3-A113-2CC9DC7A9F47}"/>
              </a:ext>
            </a:extLst>
          </p:cNvPr>
          <p:cNvSpPr txBox="1"/>
          <p:nvPr/>
        </p:nvSpPr>
        <p:spPr>
          <a:xfrm>
            <a:off x="4475716" y="4559414"/>
            <a:ext cx="370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READY GO!</a:t>
            </a:r>
          </a:p>
        </p:txBody>
      </p:sp>
    </p:spTree>
    <p:extLst>
      <p:ext uri="{BB962C8B-B14F-4D97-AF65-F5344CB8AC3E}">
        <p14:creationId xmlns:p14="http://schemas.microsoft.com/office/powerpoint/2010/main" val="1946318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E748F3-CC44-46ED-879D-15412D6CA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10121392" cy="353974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br>
              <a:rPr lang="en-US" altLang="zh-TW" sz="3600" dirty="0">
                <a:solidFill>
                  <a:schemeClr val="tx1"/>
                </a:solidFill>
                <a:latin typeface="+mj-ea"/>
              </a:rPr>
            </a:br>
            <a:r>
              <a:rPr lang="zh-TW" altLang="en-US" sz="3600" dirty="0">
                <a:solidFill>
                  <a:schemeClr val="tx1"/>
                </a:solidFill>
                <a:latin typeface="+mj-ea"/>
              </a:rPr>
              <a:t>網路霸凌常發生在歐美國家，</a:t>
            </a:r>
            <a:r>
              <a:rPr lang="zh-TW" altLang="en-US" sz="3600" dirty="0">
                <a:latin typeface="+mj-ea"/>
              </a:rPr>
              <a:t>相較之下，台灣國中校園單純，學生友善，被網路霸凌的機會很小？</a:t>
            </a:r>
            <a:endParaRPr lang="en-US" sz="3600" dirty="0">
              <a:latin typeface="+mj-ea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63632B3-DBE6-4FA7-9532-413A8E43E78E}"/>
              </a:ext>
            </a:extLst>
          </p:cNvPr>
          <p:cNvSpPr txBox="1"/>
          <p:nvPr/>
        </p:nvSpPr>
        <p:spPr>
          <a:xfrm>
            <a:off x="1024128" y="792480"/>
            <a:ext cx="42062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Question1</a:t>
            </a:r>
            <a:r>
              <a:rPr kumimoji="0" lang="zh-TW" altLang="en-US" sz="60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rPr>
              <a:t>：</a:t>
            </a:r>
            <a:endParaRPr kumimoji="0" lang="en-US" sz="6000" b="0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1E51F73-9FB5-4E47-B932-B4C8808C67A4}"/>
              </a:ext>
            </a:extLst>
          </p:cNvPr>
          <p:cNvPicPr>
            <a:picLocks/>
          </p:cNvPicPr>
          <p:nvPr/>
        </p:nvPicPr>
        <p:blipFill>
          <a:blip r:embed="rId4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83200" y="4196513"/>
            <a:ext cx="1625600" cy="162560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2AABA425-4A9B-4A7B-87CB-C07128CED211}"/>
              </a:ext>
            </a:extLst>
          </p:cNvPr>
          <p:cNvSpPr txBox="1"/>
          <p:nvPr/>
        </p:nvSpPr>
        <p:spPr>
          <a:xfrm>
            <a:off x="5492866" y="1045884"/>
            <a:ext cx="5652654" cy="646331"/>
          </a:xfrm>
          <a:prstGeom prst="rect">
            <a:avLst/>
          </a:prstGeom>
          <a:gradFill flip="none" rotWithShape="1">
            <a:gsLst>
              <a:gs pos="0">
                <a:srgbClr val="0070C0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5    4     3     2    1    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D122D23A-8500-4292-AF8A-F1B8A93D9EB6}"/>
              </a:ext>
            </a:extLst>
          </p:cNvPr>
          <p:cNvSpPr txBox="1"/>
          <p:nvPr/>
        </p:nvSpPr>
        <p:spPr>
          <a:xfrm>
            <a:off x="9053669" y="1045884"/>
            <a:ext cx="19329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 Times up  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45D6575-FB7E-49C5-9754-16CCFC92AEFC}"/>
              </a:ext>
            </a:extLst>
          </p:cNvPr>
          <p:cNvSpPr/>
          <p:nvPr/>
        </p:nvSpPr>
        <p:spPr>
          <a:xfrm>
            <a:off x="5442961" y="1025510"/>
            <a:ext cx="5874327" cy="772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41193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CA05BC1-ECAF-4BD9-8D04-2D3D8D061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0070C0"/>
                </a:solidFill>
                <a:latin typeface="+mj-ea"/>
              </a:rPr>
              <a:t>真相是：</a:t>
            </a:r>
            <a:endParaRPr lang="en-US" b="1" dirty="0">
              <a:solidFill>
                <a:srgbClr val="0070C0"/>
              </a:solidFill>
              <a:latin typeface="+mj-ea"/>
            </a:endParaRPr>
          </a:p>
        </p:txBody>
      </p:sp>
      <p:sp>
        <p:nvSpPr>
          <p:cNvPr id="4" name="內容版面配置區 4">
            <a:extLst>
              <a:ext uri="{FF2B5EF4-FFF2-40B4-BE49-F238E27FC236}">
                <a16:creationId xmlns:a16="http://schemas.microsoft.com/office/drawing/2014/main" id="{9E7893AD-AF2F-4861-B419-3942903D781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024128" y="2049134"/>
            <a:ext cx="10568622" cy="219455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TW" altLang="en-US" sz="3200" dirty="0"/>
              <a:t>兒福聯盟在</a:t>
            </a:r>
            <a:r>
              <a:rPr lang="en-US" altLang="zh-TW" sz="3200" dirty="0"/>
              <a:t>2020</a:t>
            </a:r>
            <a:r>
              <a:rPr lang="zh-TW" altLang="en-US" sz="3200" dirty="0"/>
              <a:t>所做的台灣學生網路霸凌現況調查顯示，台灣有</a:t>
            </a:r>
            <a:r>
              <a:rPr lang="en-US" altLang="zh-TW" sz="3200" b="1" dirty="0">
                <a:solidFill>
                  <a:srgbClr val="0070C0"/>
                </a:solidFill>
              </a:rPr>
              <a:t>47.0%</a:t>
            </a:r>
            <a:r>
              <a:rPr lang="zh-TW" altLang="en-US" sz="3200" b="1" dirty="0">
                <a:solidFill>
                  <a:srgbClr val="0070C0"/>
                </a:solidFill>
              </a:rPr>
              <a:t>兒少曾涉入網路霸凌，</a:t>
            </a:r>
            <a:r>
              <a:rPr lang="zh-TW" altLang="en-US" sz="3200" dirty="0"/>
              <a:t>並有</a:t>
            </a:r>
            <a:r>
              <a:rPr lang="en-US" altLang="zh-TW" sz="3200" b="1" dirty="0">
                <a:solidFill>
                  <a:srgbClr val="0070C0"/>
                </a:solidFill>
              </a:rPr>
              <a:t>36.3%</a:t>
            </a:r>
            <a:r>
              <a:rPr lang="zh-TW" altLang="en-US" sz="3200" b="1" dirty="0">
                <a:solidFill>
                  <a:srgbClr val="0070C0"/>
                </a:solidFill>
              </a:rPr>
              <a:t>兒少表示曾被網路霸凌。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80F3C433-A649-458A-983E-FB76C0A4F162}"/>
              </a:ext>
            </a:extLst>
          </p:cNvPr>
          <p:cNvSpPr txBox="1"/>
          <p:nvPr/>
        </p:nvSpPr>
        <p:spPr>
          <a:xfrm>
            <a:off x="0" y="4690733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9CBEBD">
                    <a:lumMod val="75000"/>
                  </a:srgbClr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rPr>
              <a:t>網路霸凌已是校園中的大問題</a:t>
            </a:r>
            <a:r>
              <a:rPr lang="zh-TW" altLang="en-US" sz="4800" b="1" dirty="0">
                <a:solidFill>
                  <a:srgbClr val="9CBEBD">
                    <a:lumMod val="75000"/>
                  </a:srgbClr>
                </a:solidFill>
                <a:latin typeface="Tw Cen MT" panose="020B0602020104020603"/>
                <a:ea typeface="微軟正黑體" panose="020B0604030504040204" pitchFamily="34" charset="-120"/>
              </a:rPr>
              <a:t>！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9CBEBD">
                  <a:lumMod val="75000"/>
                </a:srgb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D1A948E-30E9-4643-983F-04F34C8F0CA5}"/>
              </a:ext>
            </a:extLst>
          </p:cNvPr>
          <p:cNvSpPr/>
          <p:nvPr/>
        </p:nvSpPr>
        <p:spPr>
          <a:xfrm>
            <a:off x="6663070" y="6600193"/>
            <a:ext cx="580892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200" dirty="0"/>
              <a:t>資料來源：</a:t>
            </a:r>
            <a:r>
              <a:rPr lang="en-US" sz="1200" dirty="0"/>
              <a:t>https://www.children.org.tw/publication_research/research_report/446</a:t>
            </a:r>
          </a:p>
        </p:txBody>
      </p:sp>
    </p:spTree>
    <p:extLst>
      <p:ext uri="{BB962C8B-B14F-4D97-AF65-F5344CB8AC3E}">
        <p14:creationId xmlns:p14="http://schemas.microsoft.com/office/powerpoint/2010/main" val="1894910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E748F3-CC44-46ED-879D-15412D6CA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2234863"/>
            <a:ext cx="10121392" cy="37592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br>
              <a:rPr lang="en-US" altLang="zh-TW" sz="6000" dirty="0">
                <a:solidFill>
                  <a:srgbClr val="0070C0"/>
                </a:solidFill>
                <a:latin typeface="+mj-ea"/>
              </a:rPr>
            </a:br>
            <a:r>
              <a:rPr lang="zh-TW" altLang="en-US" sz="4000" dirty="0">
                <a:solidFill>
                  <a:schemeClr val="tx1"/>
                </a:solidFill>
                <a:latin typeface="+mj-ea"/>
              </a:rPr>
              <a:t>許多人在網路上發言，因為可以使用匿名，比較容易口出惡言，講出比平常更不友善的語言？</a:t>
            </a:r>
            <a:endParaRPr lang="en-US" sz="4000" dirty="0">
              <a:solidFill>
                <a:schemeClr val="tx1"/>
              </a:solidFill>
              <a:latin typeface="+mj-ea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63632B3-DBE6-4FA7-9532-413A8E43E78E}"/>
              </a:ext>
            </a:extLst>
          </p:cNvPr>
          <p:cNvSpPr txBox="1"/>
          <p:nvPr/>
        </p:nvSpPr>
        <p:spPr>
          <a:xfrm>
            <a:off x="1024128" y="731520"/>
            <a:ext cx="42062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Question2</a:t>
            </a:r>
            <a:r>
              <a:rPr kumimoji="0" lang="zh-TW" altLang="en-US" sz="60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rPr>
              <a:t>：</a:t>
            </a:r>
            <a:endParaRPr kumimoji="0" lang="en-US" sz="6000" b="0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EEA51784-4422-4619-8669-618904D4FC11}"/>
              </a:ext>
            </a:extLst>
          </p:cNvPr>
          <p:cNvPicPr>
            <a:picLocks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30368" y="4247218"/>
            <a:ext cx="1625600" cy="16256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83516B85-14CE-4FA0-A767-9EDDF1D8E430}"/>
              </a:ext>
            </a:extLst>
          </p:cNvPr>
          <p:cNvSpPr txBox="1"/>
          <p:nvPr/>
        </p:nvSpPr>
        <p:spPr>
          <a:xfrm>
            <a:off x="5334001" y="963265"/>
            <a:ext cx="5652654" cy="646331"/>
          </a:xfrm>
          <a:prstGeom prst="rect">
            <a:avLst/>
          </a:prstGeom>
          <a:gradFill flip="none" rotWithShape="1">
            <a:gsLst>
              <a:gs pos="0">
                <a:srgbClr val="0070C0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5    4     3     2    1    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3E19DEA-9619-4238-8C60-D906DA764B2E}"/>
              </a:ext>
            </a:extLst>
          </p:cNvPr>
          <p:cNvSpPr txBox="1"/>
          <p:nvPr/>
        </p:nvSpPr>
        <p:spPr>
          <a:xfrm>
            <a:off x="8901269" y="963265"/>
            <a:ext cx="19329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 Times up  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12BE2757-5A65-45E3-9A0D-6ECB54AD31E7}"/>
              </a:ext>
            </a:extLst>
          </p:cNvPr>
          <p:cNvSpPr/>
          <p:nvPr/>
        </p:nvSpPr>
        <p:spPr>
          <a:xfrm>
            <a:off x="5331969" y="900302"/>
            <a:ext cx="5874327" cy="772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1385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CA05BC1-ECAF-4BD9-8D04-2D3D8D061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0070C0"/>
                </a:solidFill>
                <a:latin typeface="+mj-ea"/>
              </a:rPr>
              <a:t>真相是：</a:t>
            </a:r>
            <a:endParaRPr lang="en-US" b="1" dirty="0">
              <a:solidFill>
                <a:srgbClr val="0070C0"/>
              </a:solidFill>
              <a:latin typeface="+mj-ea"/>
            </a:endParaRPr>
          </a:p>
        </p:txBody>
      </p:sp>
      <p:sp>
        <p:nvSpPr>
          <p:cNvPr id="4" name="內容版面配置區 4">
            <a:extLst>
              <a:ext uri="{FF2B5EF4-FFF2-40B4-BE49-F238E27FC236}">
                <a16:creationId xmlns:a16="http://schemas.microsoft.com/office/drawing/2014/main" id="{9E7893AD-AF2F-4861-B419-3942903D781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991365" y="1834056"/>
            <a:ext cx="10209268" cy="277741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200" dirty="0"/>
              <a:t>2015</a:t>
            </a:r>
            <a:r>
              <a:rPr lang="zh-TW" altLang="en-US" sz="3200" dirty="0"/>
              <a:t>年一篇針對華盛頓郵報的研究發現，同樣的新聞發布在華盛頓郵報</a:t>
            </a:r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</a:rPr>
              <a:t>新聞網</a:t>
            </a:r>
            <a:r>
              <a:rPr lang="en-US" altLang="zh-TW" sz="3200" dirty="0"/>
              <a:t>(</a:t>
            </a:r>
            <a:r>
              <a:rPr lang="zh-TW" altLang="en-US" sz="3200" dirty="0"/>
              <a:t>可以</a:t>
            </a:r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</a:rPr>
              <a:t>匿名留言</a:t>
            </a:r>
            <a:r>
              <a:rPr lang="en-US" altLang="zh-TW" sz="3200" dirty="0"/>
              <a:t>)</a:t>
            </a:r>
            <a:r>
              <a:rPr lang="zh-TW" altLang="en-US" sz="3200" dirty="0"/>
              <a:t>，和華盛頓郵報</a:t>
            </a:r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</a:rPr>
              <a:t>臉書</a:t>
            </a:r>
            <a:r>
              <a:rPr lang="zh-TW" altLang="en-US" sz="3200" dirty="0"/>
              <a:t>粉專</a:t>
            </a:r>
            <a:r>
              <a:rPr lang="en-US" altLang="zh-TW" sz="3200" dirty="0"/>
              <a:t>(</a:t>
            </a:r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</a:rPr>
              <a:t>無法匿名</a:t>
            </a:r>
            <a:r>
              <a:rPr lang="zh-TW" altLang="en-US" sz="3200" dirty="0"/>
              <a:t>留言</a:t>
            </a:r>
            <a:r>
              <a:rPr lang="en-US" altLang="zh-TW" sz="3200" dirty="0"/>
              <a:t>)</a:t>
            </a:r>
            <a:r>
              <a:rPr lang="zh-TW" altLang="en-US" sz="3200" dirty="0"/>
              <a:t>，則新聞網</a:t>
            </a:r>
            <a:r>
              <a:rPr lang="en-US" altLang="zh-TW" sz="3200" b="1" dirty="0">
                <a:solidFill>
                  <a:srgbClr val="0070C0"/>
                </a:solidFill>
              </a:rPr>
              <a:t>(</a:t>
            </a:r>
            <a:r>
              <a:rPr lang="zh-TW" altLang="en-US" sz="3200" b="1" dirty="0">
                <a:solidFill>
                  <a:srgbClr val="0070C0"/>
                </a:solidFill>
              </a:rPr>
              <a:t>可匿名</a:t>
            </a:r>
            <a:r>
              <a:rPr lang="en-US" altLang="zh-TW" sz="3200" b="1" dirty="0">
                <a:solidFill>
                  <a:srgbClr val="0070C0"/>
                </a:solidFill>
              </a:rPr>
              <a:t>)</a:t>
            </a:r>
            <a:r>
              <a:rPr lang="zh-TW" altLang="en-US" sz="3200" b="1" dirty="0">
                <a:solidFill>
                  <a:srgbClr val="0070C0"/>
                </a:solidFill>
              </a:rPr>
              <a:t>中的留言有更高比例的負面留言，且更多攻擊性言論。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80F3C433-A649-458A-983E-FB76C0A4F162}"/>
              </a:ext>
            </a:extLst>
          </p:cNvPr>
          <p:cNvSpPr txBox="1"/>
          <p:nvPr/>
        </p:nvSpPr>
        <p:spPr>
          <a:xfrm>
            <a:off x="0" y="4895950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9CBEBD">
                    <a:lumMod val="75000"/>
                  </a:srgbClr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rPr>
              <a:t>匿名發言容易講出具攻擊性的語言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9CBEBD">
                  <a:lumMod val="75000"/>
                </a:srgb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EB6119D0-8014-4245-AA76-D0E41F6FCA09}"/>
              </a:ext>
            </a:extLst>
          </p:cNvPr>
          <p:cNvSpPr/>
          <p:nvPr/>
        </p:nvSpPr>
        <p:spPr>
          <a:xfrm>
            <a:off x="7944293" y="6581001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914400">
              <a:defRPr/>
            </a:pPr>
            <a:r>
              <a:rPr lang="zh-TW" altLang="en-US" sz="1200" dirty="0"/>
              <a:t>華盛頓郵報研究：</a:t>
            </a:r>
            <a:r>
              <a:rPr lang="en-US" altLang="zh-TW" sz="1200" dirty="0"/>
              <a:t>https://www.thenewslens.com/article/15807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94586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E748F3-CC44-46ED-879D-15412D6CA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2234863"/>
            <a:ext cx="10121392" cy="37592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br>
              <a:rPr lang="en-US" altLang="zh-TW" sz="6000" dirty="0">
                <a:solidFill>
                  <a:srgbClr val="0070C0"/>
                </a:solidFill>
                <a:latin typeface="+mj-ea"/>
              </a:rPr>
            </a:br>
            <a:r>
              <a:rPr lang="zh-TW" altLang="en-US" sz="4000" dirty="0">
                <a:solidFill>
                  <a:schemeClr val="tx1"/>
                </a:solidFill>
                <a:latin typeface="+mj-ea"/>
              </a:rPr>
              <a:t>在網路上言行，即使是匿名、不公開身分，還是有可能留下數位足跡，正所謂凡走過必留痕跡。</a:t>
            </a:r>
            <a:endParaRPr lang="en-US" sz="4000" dirty="0">
              <a:solidFill>
                <a:schemeClr val="tx1"/>
              </a:solidFill>
              <a:latin typeface="+mj-ea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63632B3-DBE6-4FA7-9532-413A8E43E78E}"/>
              </a:ext>
            </a:extLst>
          </p:cNvPr>
          <p:cNvSpPr txBox="1"/>
          <p:nvPr/>
        </p:nvSpPr>
        <p:spPr>
          <a:xfrm>
            <a:off x="1024128" y="660400"/>
            <a:ext cx="42062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Question3</a:t>
            </a:r>
            <a:r>
              <a:rPr kumimoji="0" lang="zh-TW" altLang="en-US" sz="60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rPr>
              <a:t>：</a:t>
            </a:r>
            <a:endParaRPr kumimoji="0" lang="en-US" sz="6000" b="0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EEA51784-4422-4619-8669-618904D4FC11}"/>
              </a:ext>
            </a:extLst>
          </p:cNvPr>
          <p:cNvPicPr>
            <a:picLocks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72024" y="4135553"/>
            <a:ext cx="1625600" cy="16256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74A5AE71-A581-4C42-B83D-B4D04C70F5A2}"/>
              </a:ext>
            </a:extLst>
          </p:cNvPr>
          <p:cNvSpPr txBox="1"/>
          <p:nvPr/>
        </p:nvSpPr>
        <p:spPr>
          <a:xfrm>
            <a:off x="5230368" y="902227"/>
            <a:ext cx="5652654" cy="646331"/>
          </a:xfrm>
          <a:prstGeom prst="rect">
            <a:avLst/>
          </a:prstGeom>
          <a:gradFill flip="none" rotWithShape="1">
            <a:gsLst>
              <a:gs pos="0">
                <a:srgbClr val="0070C0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5    4     3     2    1    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EEEEC7A1-F266-412F-BC41-4557AB3261E6}"/>
              </a:ext>
            </a:extLst>
          </p:cNvPr>
          <p:cNvSpPr txBox="1"/>
          <p:nvPr/>
        </p:nvSpPr>
        <p:spPr>
          <a:xfrm>
            <a:off x="8776578" y="902227"/>
            <a:ext cx="19329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 Times up  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FFA18BD-9DE3-4449-9A10-3A52617ED9E2}"/>
              </a:ext>
            </a:extLst>
          </p:cNvPr>
          <p:cNvSpPr/>
          <p:nvPr/>
        </p:nvSpPr>
        <p:spPr>
          <a:xfrm>
            <a:off x="5230368" y="776302"/>
            <a:ext cx="5874327" cy="772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81894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3BA7501-2024-4D98-BE27-11AF59F42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713" y="803091"/>
            <a:ext cx="10442574" cy="802424"/>
          </a:xfrm>
        </p:spPr>
        <p:txBody>
          <a:bodyPr/>
          <a:lstStyle/>
          <a:p>
            <a:pPr algn="ctr">
              <a:tabLst>
                <a:tab pos="6731000" algn="l"/>
              </a:tabLst>
            </a:pPr>
            <a:r>
              <a:rPr lang="zh-TW" altLang="en-US" dirty="0"/>
              <a:t>學習目標</a:t>
            </a:r>
            <a:endParaRPr 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558DDB0-A01F-4F47-B9DB-7937FA0F7E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690" t="5029" r="673" b="4849"/>
          <a:stretch/>
        </p:blipFill>
        <p:spPr>
          <a:xfrm>
            <a:off x="8532886" y="3646190"/>
            <a:ext cx="3415363" cy="2773883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B6EC31B6-0E27-4AC9-A5D9-E3BD891D31B3}"/>
              </a:ext>
            </a:extLst>
          </p:cNvPr>
          <p:cNvSpPr txBox="1"/>
          <p:nvPr/>
        </p:nvSpPr>
        <p:spPr>
          <a:xfrm>
            <a:off x="255255" y="1554978"/>
            <a:ext cx="11373139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54430" lvl="4" indent="-514350">
              <a:lnSpc>
                <a:spcPct val="150000"/>
              </a:lnSpc>
              <a:buAutoNum type="arabicPeriod"/>
            </a:pPr>
            <a:r>
              <a:rPr lang="zh-TW" altLang="en-US" sz="2800" dirty="0"/>
              <a:t>能覺察生活中網路霸凌的現象，並對使用網路的規範有更多理解。</a:t>
            </a:r>
            <a:endParaRPr lang="en-US" altLang="zh-TW" sz="2800" dirty="0"/>
          </a:p>
          <a:p>
            <a:pPr marL="1154430" lvl="4" indent="-51435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2800" dirty="0"/>
              <a:t>能理解網路霸凌對受害者造成哪些人權侵害。</a:t>
            </a:r>
            <a:endParaRPr lang="en-US" sz="2800" dirty="0"/>
          </a:p>
          <a:p>
            <a:pPr marL="1154430" lvl="4" indent="-51435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2800" dirty="0"/>
              <a:t>能同理霸凌事件中不同角色的心理狀態與處境，並提出解決與改善策略。</a:t>
            </a:r>
            <a:endParaRPr lang="en-US" altLang="zh-TW" sz="2800" dirty="0"/>
          </a:p>
          <a:p>
            <a:pPr marL="1154430" lvl="4" indent="-51435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2800" dirty="0"/>
              <a:t>能為自己或他人發聲。 </a:t>
            </a:r>
            <a:endParaRPr lang="en-US" sz="2800" dirty="0"/>
          </a:p>
          <a:p>
            <a:endParaRPr lang="en-US" dirty="0"/>
          </a:p>
        </p:txBody>
      </p:sp>
      <p:sp>
        <p:nvSpPr>
          <p:cNvPr id="7" name="語音泡泡: 圓角矩形 6">
            <a:extLst>
              <a:ext uri="{FF2B5EF4-FFF2-40B4-BE49-F238E27FC236}">
                <a16:creationId xmlns:a16="http://schemas.microsoft.com/office/drawing/2014/main" id="{377E1D78-C04A-4564-BC00-7A27B493FE73}"/>
              </a:ext>
            </a:extLst>
          </p:cNvPr>
          <p:cNvSpPr/>
          <p:nvPr/>
        </p:nvSpPr>
        <p:spPr>
          <a:xfrm>
            <a:off x="5472932" y="3828877"/>
            <a:ext cx="2903505" cy="1046775"/>
          </a:xfrm>
          <a:prstGeom prst="wedgeRoundRectCallout">
            <a:avLst>
              <a:gd name="adj1" fmla="val 61370"/>
              <a:gd name="adj2" fmla="val 101412"/>
              <a:gd name="adj3" fmla="val 16667"/>
            </a:avLst>
          </a:prstGeom>
          <a:solidFill>
            <a:schemeClr val="accent6">
              <a:lumMod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solidFill>
                  <a:schemeClr val="bg1"/>
                </a:solidFill>
              </a:rPr>
              <a:t>停止霸凌</a:t>
            </a:r>
            <a:r>
              <a:rPr lang="en-US" altLang="zh-TW" sz="3600" b="1" dirty="0">
                <a:solidFill>
                  <a:schemeClr val="bg1"/>
                </a:solidFill>
              </a:rPr>
              <a:t>!!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3702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CA05BC1-ECAF-4BD9-8D04-2D3D8D061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3968" y="696976"/>
            <a:ext cx="9720072" cy="1499616"/>
          </a:xfrm>
        </p:spPr>
        <p:txBody>
          <a:bodyPr/>
          <a:lstStyle/>
          <a:p>
            <a:r>
              <a:rPr lang="zh-TW" altLang="en-US" b="1" dirty="0">
                <a:solidFill>
                  <a:srgbClr val="0070C0"/>
                </a:solidFill>
                <a:latin typeface="+mj-ea"/>
              </a:rPr>
              <a:t>真實案例有：</a:t>
            </a:r>
            <a:endParaRPr lang="en-US" b="1" dirty="0">
              <a:solidFill>
                <a:srgbClr val="0070C0"/>
              </a:solidFill>
              <a:latin typeface="+mj-ea"/>
            </a:endParaRPr>
          </a:p>
        </p:txBody>
      </p:sp>
      <p:sp>
        <p:nvSpPr>
          <p:cNvPr id="4" name="內容版面配置區 4">
            <a:extLst>
              <a:ext uri="{FF2B5EF4-FFF2-40B4-BE49-F238E27FC236}">
                <a16:creationId xmlns:a16="http://schemas.microsoft.com/office/drawing/2014/main" id="{9E7893AD-AF2F-4861-B419-3942903D781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013968" y="2196592"/>
            <a:ext cx="10164064" cy="1594944"/>
          </a:xfrm>
          <a:prstGeom prst="rect">
            <a:avLst/>
          </a:prstGeom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TW" sz="3200" dirty="0"/>
              <a:t>2017</a:t>
            </a:r>
            <a:r>
              <a:rPr lang="zh-TW" altLang="en-US" sz="3200" dirty="0"/>
              <a:t>年有</a:t>
            </a:r>
            <a:r>
              <a:rPr lang="en-US" altLang="zh-TW" sz="3200" dirty="0"/>
              <a:t>10</a:t>
            </a:r>
            <a:r>
              <a:rPr lang="zh-TW" altLang="en-US" sz="3200" dirty="0"/>
              <a:t>個已經獲得美國哈佛大學入學通知的學生成立了一個充滿</a:t>
            </a:r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</a:rPr>
              <a:t>惡意貼文的聊天室</a:t>
            </a:r>
            <a:r>
              <a:rPr lang="zh-TW" altLang="en-US" sz="3200" dirty="0"/>
              <a:t>，哈佛大學在接獲舉報後，審查了這些學生的網路發文，最後</a:t>
            </a:r>
            <a:r>
              <a:rPr lang="zh-TW" altLang="en-US" sz="3200" b="1" dirty="0">
                <a:solidFill>
                  <a:srgbClr val="0070C0"/>
                </a:solidFill>
              </a:rPr>
              <a:t>取消了</a:t>
            </a:r>
            <a:r>
              <a:rPr lang="en-US" altLang="zh-TW" sz="3200" b="1" dirty="0">
                <a:solidFill>
                  <a:srgbClr val="0070C0"/>
                </a:solidFill>
              </a:rPr>
              <a:t>10</a:t>
            </a:r>
            <a:r>
              <a:rPr lang="zh-TW" altLang="en-US" sz="3200" b="1" dirty="0">
                <a:solidFill>
                  <a:srgbClr val="0070C0"/>
                </a:solidFill>
              </a:rPr>
              <a:t>人的入學資格</a:t>
            </a:r>
            <a:r>
              <a:rPr lang="zh-TW" altLang="en-US" sz="3200" dirty="0"/>
              <a:t>。</a:t>
            </a:r>
            <a:endParaRPr lang="en-US" altLang="zh-TW" sz="3200" dirty="0"/>
          </a:p>
          <a:p>
            <a:pPr>
              <a:lnSpc>
                <a:spcPct val="100000"/>
              </a:lnSpc>
            </a:pPr>
            <a:endParaRPr lang="en-US" altLang="zh-TW" sz="3200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CE27604-FDE1-4BF5-976C-419F54D1EF45}"/>
              </a:ext>
            </a:extLst>
          </p:cNvPr>
          <p:cNvSpPr/>
          <p:nvPr/>
        </p:nvSpPr>
        <p:spPr>
          <a:xfrm>
            <a:off x="7285333" y="6581001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zh-TW" altLang="en-US" sz="1200" dirty="0"/>
              <a:t>哈佛</a:t>
            </a:r>
            <a:r>
              <a:rPr lang="en-US" sz="1200" dirty="0"/>
              <a:t>https://www.mirrormedia.mg/story/20170607int_online_offline_image/</a:t>
            </a:r>
          </a:p>
        </p:txBody>
      </p:sp>
    </p:spTree>
    <p:extLst>
      <p:ext uri="{BB962C8B-B14F-4D97-AF65-F5344CB8AC3E}">
        <p14:creationId xmlns:p14="http://schemas.microsoft.com/office/powerpoint/2010/main" val="38043930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F2A1EC7-CFE4-4E8E-A864-5AE5BD1FA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0070C0"/>
                </a:solidFill>
                <a:latin typeface="+mj-ea"/>
              </a:rPr>
              <a:t>請記得：</a:t>
            </a:r>
            <a:endParaRPr 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1BB459F-3264-4020-8DE8-B2C4DC6D8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4713" y="1942391"/>
            <a:ext cx="10694906" cy="11430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dirty="0"/>
              <a:t>網路是沒有隱私的地方，任何你以後</a:t>
            </a:r>
            <a:r>
              <a:rPr lang="zh-TW" altLang="en-US" sz="3200" b="1" dirty="0">
                <a:solidFill>
                  <a:srgbClr val="0070C0"/>
                </a:solidFill>
              </a:rPr>
              <a:t>可能會後悔的言行</a:t>
            </a:r>
            <a:r>
              <a:rPr lang="zh-TW" altLang="en-US" sz="3200" dirty="0"/>
              <a:t>、</a:t>
            </a:r>
            <a:r>
              <a:rPr lang="zh-TW" altLang="en-US" sz="3200" b="1" dirty="0">
                <a:solidFill>
                  <a:srgbClr val="0070C0"/>
                </a:solidFill>
              </a:rPr>
              <a:t>私密的照片影片</a:t>
            </a:r>
            <a:r>
              <a:rPr lang="zh-TW" altLang="en-US" sz="3200" dirty="0"/>
              <a:t>，都請</a:t>
            </a:r>
            <a:r>
              <a:rPr lang="zh-TW" altLang="en-US" sz="3200" b="1" dirty="0">
                <a:solidFill>
                  <a:schemeClr val="accent6">
                    <a:lumMod val="75000"/>
                  </a:schemeClr>
                </a:solidFill>
              </a:rPr>
              <a:t>不要放在網路上或傳給別人</a:t>
            </a:r>
            <a:r>
              <a:rPr lang="zh-TW" altLang="en-US" sz="3200" dirty="0"/>
              <a:t>，因為這些數位足跡，可能會活得比我們都還要長久唷！</a:t>
            </a:r>
            <a:endParaRPr lang="en-US" altLang="zh-TW" sz="3200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F892934B-BD4B-4399-A739-63E5EF2E29AA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656466" y="4501487"/>
            <a:ext cx="1625600" cy="16256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AB7E1202-C53C-4FE2-A566-BA7B6409268D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074289" y="4501487"/>
            <a:ext cx="1625600" cy="16256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2BCBFDDF-3BFC-453E-800C-BEC6C65FBE79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6492112" y="4501487"/>
            <a:ext cx="1625600" cy="16256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1C44AC34-8EC4-4BCC-8545-41161626A194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8909934" y="4501487"/>
            <a:ext cx="1625600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4475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E748F3-CC44-46ED-879D-15412D6CA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3251032"/>
            <a:ext cx="10203853" cy="35340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dirty="0">
                <a:solidFill>
                  <a:schemeClr val="tx1"/>
                </a:solidFill>
                <a:latin typeface="+mj-ea"/>
              </a:rPr>
              <a:t>在</a:t>
            </a:r>
            <a:r>
              <a:rPr lang="zh-TW" altLang="en-US" sz="3200" b="1" dirty="0">
                <a:solidFill>
                  <a:srgbClr val="0070C0"/>
                </a:solidFill>
                <a:latin typeface="+mj-ea"/>
              </a:rPr>
              <a:t>臉書</a:t>
            </a:r>
            <a:r>
              <a:rPr lang="zh-TW" altLang="en-US" sz="3200" dirty="0">
                <a:solidFill>
                  <a:schemeClr val="tx1"/>
                </a:solidFill>
                <a:latin typeface="+mj-ea"/>
              </a:rPr>
              <a:t>中說我們班的某某人，胖得像一隻豬      。因為他真的很胖，而且這是</a:t>
            </a:r>
            <a:r>
              <a:rPr lang="zh-TW" altLang="en-US" sz="3200" b="1" dirty="0">
                <a:solidFill>
                  <a:srgbClr val="0070C0"/>
                </a:solidFill>
                <a:latin typeface="+mj-ea"/>
              </a:rPr>
              <a:t>我的臉書</a:t>
            </a:r>
            <a:r>
              <a:rPr lang="zh-TW" altLang="en-US" sz="3200" dirty="0">
                <a:solidFill>
                  <a:schemeClr val="tx1"/>
                </a:solidFill>
                <a:latin typeface="+mj-ea"/>
              </a:rPr>
              <a:t>，</a:t>
            </a:r>
            <a:r>
              <a:rPr lang="zh-TW" altLang="en-US" sz="3200" b="1" dirty="0">
                <a:solidFill>
                  <a:srgbClr val="0070C0"/>
                </a:solidFill>
                <a:latin typeface="+mj-ea"/>
              </a:rPr>
              <a:t>他看不到</a:t>
            </a:r>
            <a:r>
              <a:rPr lang="zh-TW" altLang="en-US" sz="3200" dirty="0">
                <a:solidFill>
                  <a:schemeClr val="tx1"/>
                </a:solidFill>
                <a:latin typeface="+mj-ea"/>
              </a:rPr>
              <a:t>，所以沒有關係。</a:t>
            </a:r>
            <a:br>
              <a:rPr lang="en-US" altLang="zh-TW" sz="3200" dirty="0">
                <a:solidFill>
                  <a:srgbClr val="0070C0"/>
                </a:solidFill>
                <a:latin typeface="+mj-ea"/>
              </a:rPr>
            </a:br>
            <a:endParaRPr lang="en-US" sz="3200" dirty="0">
              <a:solidFill>
                <a:schemeClr val="tx1"/>
              </a:solidFill>
              <a:latin typeface="+mj-ea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63632B3-DBE6-4FA7-9532-413A8E43E78E}"/>
              </a:ext>
            </a:extLst>
          </p:cNvPr>
          <p:cNvSpPr txBox="1"/>
          <p:nvPr/>
        </p:nvSpPr>
        <p:spPr>
          <a:xfrm>
            <a:off x="1024128" y="701040"/>
            <a:ext cx="42062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Question4</a:t>
            </a:r>
            <a:r>
              <a:rPr kumimoji="0" lang="zh-TW" altLang="en-US" sz="60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rPr>
              <a:t>：</a:t>
            </a:r>
            <a:endParaRPr kumimoji="0" lang="en-US" sz="6000" b="0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CEB35EA-D06B-43A8-BDEB-82CA737EB3D3}"/>
              </a:ext>
            </a:extLst>
          </p:cNvPr>
          <p:cNvPicPr>
            <a:picLocks/>
          </p:cNvPicPr>
          <p:nvPr/>
        </p:nvPicPr>
        <p:blipFill>
          <a:blip r:embed="rId4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30368" y="4531360"/>
            <a:ext cx="1625600" cy="162560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2AFE6922-977D-4069-9D1F-4370AD2FA9DC}"/>
              </a:ext>
            </a:extLst>
          </p:cNvPr>
          <p:cNvSpPr txBox="1"/>
          <p:nvPr/>
        </p:nvSpPr>
        <p:spPr>
          <a:xfrm>
            <a:off x="5334001" y="885705"/>
            <a:ext cx="5652654" cy="646331"/>
          </a:xfrm>
          <a:prstGeom prst="rect">
            <a:avLst/>
          </a:prstGeom>
          <a:gradFill flip="none" rotWithShape="1">
            <a:gsLst>
              <a:gs pos="0">
                <a:srgbClr val="0070C0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5    4     3     2    1    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3415A73A-07C5-4F91-BFE8-2E95C4071480}"/>
              </a:ext>
            </a:extLst>
          </p:cNvPr>
          <p:cNvSpPr txBox="1"/>
          <p:nvPr/>
        </p:nvSpPr>
        <p:spPr>
          <a:xfrm>
            <a:off x="8928974" y="893479"/>
            <a:ext cx="19329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 Times up  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8496AC8-9F9B-4962-9BB8-AD8621A2985B}"/>
              </a:ext>
            </a:extLst>
          </p:cNvPr>
          <p:cNvSpPr/>
          <p:nvPr/>
        </p:nvSpPr>
        <p:spPr>
          <a:xfrm>
            <a:off x="5223164" y="822742"/>
            <a:ext cx="5874327" cy="772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8631EEF-24EE-4D27-B1D2-662A8C399FEE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9082667" y="191771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5501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38E84EE-AD08-41A5-A4CC-6F4EB6AEE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10344912" cy="1499616"/>
          </a:xfrm>
        </p:spPr>
        <p:txBody>
          <a:bodyPr/>
          <a:lstStyle/>
          <a:p>
            <a:r>
              <a:rPr lang="zh-TW" altLang="en-US" b="1" dirty="0">
                <a:solidFill>
                  <a:srgbClr val="0070C0"/>
                </a:solidFill>
                <a:latin typeface="+mj-ea"/>
              </a:rPr>
              <a:t>真實案例有：</a:t>
            </a:r>
            <a:endParaRPr 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8176924-2C79-4B84-A600-88E18872F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3544" y="1754595"/>
            <a:ext cx="10244328" cy="3775872"/>
          </a:xfrm>
        </p:spPr>
        <p:txBody>
          <a:bodyPr>
            <a:normAutofit/>
          </a:bodyPr>
          <a:lstStyle/>
          <a:p>
            <a:pPr>
              <a:lnSpc>
                <a:spcPts val="4700"/>
              </a:lnSpc>
            </a:pPr>
            <a:r>
              <a:rPr lang="en-US" altLang="zh-TW" sz="3200" dirty="0"/>
              <a:t>2012</a:t>
            </a:r>
            <a:r>
              <a:rPr lang="zh-TW" altLang="en-US" sz="3200" dirty="0"/>
              <a:t>年，台中一名女護士在臉書上留言，說診所裡另一名助理「胖得跟豬一樣」，法官認為，即便臉書並不是所有人都看得到，但</a:t>
            </a:r>
            <a:r>
              <a:rPr lang="zh-TW" altLang="en-US" sz="3200" b="1" dirty="0">
                <a:solidFill>
                  <a:srgbClr val="0070C0"/>
                </a:solidFill>
              </a:rPr>
              <a:t>轉貼和分享的功能，還是可以不斷連結</a:t>
            </a:r>
            <a:r>
              <a:rPr lang="zh-TW" altLang="en-US" sz="3200" dirty="0"/>
              <a:t>，女護士用豬來比喻同事身材，</a:t>
            </a:r>
            <a:r>
              <a:rPr lang="zh-TW" altLang="en-US" sz="3200" b="1" dirty="0">
                <a:solidFill>
                  <a:srgbClr val="0070C0"/>
                </a:solidFill>
              </a:rPr>
              <a:t>足以減損同事名譽和人格</a:t>
            </a:r>
            <a:r>
              <a:rPr lang="zh-TW" altLang="en-US" sz="3200" dirty="0"/>
              <a:t>，所以判賠當事人</a:t>
            </a:r>
            <a:r>
              <a:rPr lang="en-US" altLang="zh-TW" sz="3200" dirty="0"/>
              <a:t>5</a:t>
            </a:r>
            <a:r>
              <a:rPr lang="zh-TW" altLang="en-US" sz="3200" dirty="0"/>
              <a:t>萬元，拘役</a:t>
            </a:r>
            <a:r>
              <a:rPr lang="en-US" altLang="zh-TW" sz="3200" dirty="0"/>
              <a:t>15</a:t>
            </a:r>
            <a:r>
              <a:rPr lang="zh-TW" altLang="en-US" sz="3200" dirty="0"/>
              <a:t>天。</a:t>
            </a:r>
            <a:endParaRPr lang="en-US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93F3B338-5CA2-4F06-8AE0-98F555FCC393}"/>
              </a:ext>
            </a:extLst>
          </p:cNvPr>
          <p:cNvSpPr txBox="1"/>
          <p:nvPr/>
        </p:nvSpPr>
        <p:spPr>
          <a:xfrm>
            <a:off x="1" y="5114968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9CBEBD">
                    <a:lumMod val="75000"/>
                  </a:srgbClr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rPr>
              <a:t>網路霸凌是有法律責任的唷</a:t>
            </a:r>
            <a:r>
              <a:rPr lang="zh-TW" altLang="en-US" sz="4800" b="1" dirty="0">
                <a:solidFill>
                  <a:srgbClr val="9CBEBD">
                    <a:lumMod val="75000"/>
                  </a:srgbClr>
                </a:solidFill>
                <a:latin typeface="Tw Cen MT" panose="020B0602020104020603"/>
                <a:ea typeface="微軟正黑體" panose="020B0604030504040204" pitchFamily="34" charset="-120"/>
              </a:rPr>
              <a:t>！</a:t>
            </a:r>
            <a:endParaRPr lang="en-US" altLang="zh-TW" sz="4800" b="1" dirty="0">
              <a:solidFill>
                <a:srgbClr val="9CBEBD">
                  <a:lumMod val="75000"/>
                </a:srgbClr>
              </a:solidFill>
              <a:latin typeface="Tw Cen MT" panose="020B0602020104020603"/>
              <a:ea typeface="微軟正黑體" panose="020B0604030504040204" pitchFamily="34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5BCEFF5-DE39-4840-8DBC-5B07D0358138}"/>
              </a:ext>
            </a:extLst>
          </p:cNvPr>
          <p:cNvSpPr/>
          <p:nvPr/>
        </p:nvSpPr>
        <p:spPr>
          <a:xfrm>
            <a:off x="8874682" y="6581001"/>
            <a:ext cx="33173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200" dirty="0"/>
              <a:t>資料來源：</a:t>
            </a:r>
            <a:r>
              <a:rPr lang="en-US" sz="1200" dirty="0"/>
              <a:t>https://news.tvbs.com.tw/local/25252</a:t>
            </a:r>
          </a:p>
        </p:txBody>
      </p:sp>
    </p:spTree>
    <p:extLst>
      <p:ext uri="{BB962C8B-B14F-4D97-AF65-F5344CB8AC3E}">
        <p14:creationId xmlns:p14="http://schemas.microsoft.com/office/powerpoint/2010/main" val="282915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E748F3-CC44-46ED-879D-15412D6CA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2745951"/>
            <a:ext cx="10619232" cy="35593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dirty="0">
                <a:solidFill>
                  <a:schemeClr val="tx1"/>
                </a:solidFill>
                <a:latin typeface="+mj-ea"/>
              </a:rPr>
              <a:t>同學聚餐，雖然餐廳又貴又難吃，但如果在網路上給了負評，店家可能會說我們</a:t>
            </a:r>
            <a:r>
              <a:rPr lang="zh-TW" altLang="en-US" sz="3200" b="1" dirty="0">
                <a:solidFill>
                  <a:srgbClr val="0070C0"/>
                </a:solidFill>
                <a:latin typeface="+mj-ea"/>
              </a:rPr>
              <a:t>惡意誹謗，霸凌店家</a:t>
            </a:r>
            <a:r>
              <a:rPr lang="zh-TW" altLang="en-US" sz="3200" dirty="0">
                <a:solidFill>
                  <a:schemeClr val="tx1"/>
                </a:solidFill>
                <a:latin typeface="+mj-ea"/>
              </a:rPr>
              <a:t>，聽說很多店家都會告人，我還是一律給予五星好評好了。</a:t>
            </a:r>
            <a:endParaRPr lang="en-US" sz="3200" dirty="0">
              <a:solidFill>
                <a:schemeClr val="tx1"/>
              </a:solidFill>
              <a:latin typeface="+mj-ea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63632B3-DBE6-4FA7-9532-413A8E43E78E}"/>
              </a:ext>
            </a:extLst>
          </p:cNvPr>
          <p:cNvSpPr txBox="1"/>
          <p:nvPr/>
        </p:nvSpPr>
        <p:spPr>
          <a:xfrm>
            <a:off x="1024128" y="701040"/>
            <a:ext cx="42062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Question5</a:t>
            </a:r>
            <a:r>
              <a:rPr kumimoji="0" lang="zh-TW" altLang="en-US" sz="60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rPr>
              <a:t>：</a:t>
            </a:r>
            <a:endParaRPr kumimoji="0" lang="en-US" sz="6000" b="0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CEB35EA-D06B-43A8-BDEB-82CA737EB3D3}"/>
              </a:ext>
            </a:extLst>
          </p:cNvPr>
          <p:cNvPicPr>
            <a:picLocks/>
          </p:cNvPicPr>
          <p:nvPr/>
        </p:nvPicPr>
        <p:blipFill>
          <a:blip r:embed="rId4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83200" y="4503738"/>
            <a:ext cx="1625600" cy="162560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0343A8FE-F353-4BF6-81EC-ECE28D80E245}"/>
              </a:ext>
            </a:extLst>
          </p:cNvPr>
          <p:cNvSpPr txBox="1"/>
          <p:nvPr/>
        </p:nvSpPr>
        <p:spPr>
          <a:xfrm>
            <a:off x="5283200" y="921193"/>
            <a:ext cx="5652654" cy="646331"/>
          </a:xfrm>
          <a:prstGeom prst="rect">
            <a:avLst/>
          </a:prstGeom>
          <a:gradFill flip="none" rotWithShape="1">
            <a:gsLst>
              <a:gs pos="0">
                <a:srgbClr val="0070C0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5    4     3     2    1    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9F562B15-2A10-47C2-917B-0C7BC06555BB}"/>
              </a:ext>
            </a:extLst>
          </p:cNvPr>
          <p:cNvSpPr txBox="1"/>
          <p:nvPr/>
        </p:nvSpPr>
        <p:spPr>
          <a:xfrm>
            <a:off x="8844003" y="921193"/>
            <a:ext cx="19329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 Times up  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5F5C04B-89E8-4815-85FE-F71B333C8FB5}"/>
              </a:ext>
            </a:extLst>
          </p:cNvPr>
          <p:cNvSpPr/>
          <p:nvPr/>
        </p:nvSpPr>
        <p:spPr>
          <a:xfrm>
            <a:off x="5230368" y="858230"/>
            <a:ext cx="5874327" cy="772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493D228-66E9-404B-9A35-7417F253E009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10291895" y="33202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6394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9572260-D3BB-405A-939A-D1EE7039B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10157992" cy="1499616"/>
          </a:xfrm>
        </p:spPr>
        <p:txBody>
          <a:bodyPr/>
          <a:lstStyle/>
          <a:p>
            <a:r>
              <a:rPr lang="zh-TW" altLang="en-US" b="1" dirty="0">
                <a:solidFill>
                  <a:srgbClr val="0070C0"/>
                </a:solidFill>
                <a:latin typeface="+mj-ea"/>
              </a:rPr>
              <a:t>真相是：</a:t>
            </a:r>
            <a:endParaRPr 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F546CD0-82E4-411D-B6AC-4128B078CA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7" y="1878376"/>
            <a:ext cx="10323245" cy="402336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TW" altLang="en-US" sz="3200" dirty="0"/>
              <a:t>憲法保障言論自由，所以對</a:t>
            </a:r>
            <a:r>
              <a:rPr lang="zh-TW" altLang="en-US" sz="3200" b="1" dirty="0">
                <a:solidFill>
                  <a:srgbClr val="0070C0"/>
                </a:solidFill>
              </a:rPr>
              <a:t>可受公評之事</a:t>
            </a:r>
            <a:r>
              <a:rPr lang="zh-TW" altLang="en-US" sz="3200" dirty="0"/>
              <a:t>，而為</a:t>
            </a:r>
            <a:r>
              <a:rPr lang="zh-TW" altLang="en-US" sz="3200" b="1" dirty="0">
                <a:solidFill>
                  <a:srgbClr val="0070C0"/>
                </a:solidFill>
              </a:rPr>
              <a:t>適當之評論</a:t>
            </a:r>
            <a:r>
              <a:rPr lang="zh-TW" altLang="en-US" sz="3200" dirty="0"/>
              <a:t>者，不罰。但如果根本就沒有去用餐，只是惡意捏造事實或造謠，那就有可能被罰唷！</a:t>
            </a:r>
            <a:endParaRPr lang="en-US" altLang="zh-TW" sz="3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0482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89D1C6B-AD6E-4432-915E-F96746825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85216"/>
            <a:ext cx="9829800" cy="1499616"/>
          </a:xfrm>
        </p:spPr>
        <p:txBody>
          <a:bodyPr/>
          <a:lstStyle/>
          <a:p>
            <a:r>
              <a:rPr lang="zh-TW" altLang="en-US" b="1" dirty="0">
                <a:solidFill>
                  <a:srgbClr val="0070C0"/>
                </a:solidFill>
              </a:rPr>
              <a:t>計分時間：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09A651D-9DB5-4564-8A77-01F678521F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792571"/>
            <a:ext cx="4184480" cy="5845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3600" b="1" dirty="0">
                <a:solidFill>
                  <a:srgbClr val="0070C0"/>
                </a:solidFill>
              </a:rPr>
              <a:t>誰是今天的知識王？</a:t>
            </a:r>
            <a:endParaRPr lang="en-US" sz="3600" b="1" dirty="0">
              <a:solidFill>
                <a:srgbClr val="0070C0"/>
              </a:solidFill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29860205-AAD2-4B3C-9F69-78BD3C47C5DA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377651" y="585216"/>
            <a:ext cx="4939637" cy="4634053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E3B5571B-C88D-4668-8AC3-6AE7D021F23D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0217944" y="979771"/>
            <a:ext cx="1625600" cy="1625600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0D5B0B3E-4AC8-4F13-804E-A65DEAC9BF5B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963897" y="3623757"/>
            <a:ext cx="2219905" cy="2298823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2BE8D42E-9FEC-4DDE-A3EF-2CD0A9185974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69430" y="2895591"/>
            <a:ext cx="1183323" cy="1123515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8DB84B81-DF7D-46BB-869C-062145B96BEA}"/>
              </a:ext>
            </a:extLst>
          </p:cNvPr>
          <p:cNvPicPr>
            <a:picLocks/>
          </p:cNvPicPr>
          <p:nvPr/>
        </p:nvPicPr>
        <p:blipFill>
          <a:blip r:embed="rId8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26539" y="5066947"/>
            <a:ext cx="582810" cy="575403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22E9D242-3103-42F1-AAA9-CB14216B681A}"/>
              </a:ext>
            </a:extLst>
          </p:cNvPr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5537995" y="1054124"/>
            <a:ext cx="974639" cy="921576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F5900A40-5B18-413F-949D-6A70C598C4C8}"/>
              </a:ext>
            </a:extLst>
          </p:cNvPr>
          <p:cNvPicPr>
            <a:picLocks/>
          </p:cNvPicPr>
          <p:nvPr/>
        </p:nvPicPr>
        <p:blipFill>
          <a:blip r:embed="rId8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1246" y="4643866"/>
            <a:ext cx="582810" cy="575403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585BB20C-7BD4-4FED-BB8D-FA5B62932A1F}"/>
              </a:ext>
            </a:extLst>
          </p:cNvPr>
          <p:cNvPicPr>
            <a:picLocks/>
          </p:cNvPicPr>
          <p:nvPr/>
        </p:nvPicPr>
        <p:blipFill>
          <a:blip r:embed="rId8">
            <a:duotone>
              <a:prstClr val="black"/>
              <a:srgbClr val="BD02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61338" y="5489445"/>
            <a:ext cx="582810" cy="575403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B4EE6544-E45B-455F-8247-404A77F18174}"/>
              </a:ext>
            </a:extLst>
          </p:cNvPr>
          <p:cNvPicPr>
            <a:picLocks/>
          </p:cNvPicPr>
          <p:nvPr/>
        </p:nvPicPr>
        <p:blipFill>
          <a:blip r:embed="rId8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26125" y="2537414"/>
            <a:ext cx="582810" cy="57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88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4316E25-79FC-4993-B8A2-0064D7182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網路霸凌解決策略</a:t>
            </a:r>
            <a:endParaRPr 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27C1C57-8A14-469B-921A-AB94933A02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PART 3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42590ED-3C9A-44E7-AB0F-EC8F4330CA3A}"/>
              </a:ext>
            </a:extLst>
          </p:cNvPr>
          <p:cNvSpPr/>
          <p:nvPr/>
        </p:nvSpPr>
        <p:spPr>
          <a:xfrm>
            <a:off x="0" y="0"/>
            <a:ext cx="12192000" cy="4572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8ACFA513-E349-495D-9765-48F0CBCDE9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91" b="94009" l="62577" r="97393">
                        <a14:foregroundMark x1="63955" y1="34101" x2="66104" y2="35023"/>
                        <a14:foregroundMark x1="62883" y1="33641" x2="63955" y2="34101"/>
                        <a14:foregroundMark x1="74080" y1="39631" x2="75153" y2="50691"/>
                        <a14:foregroundMark x1="87117" y1="50691" x2="89264" y2="39631"/>
                        <a14:foregroundMark x1="89264" y1="39631" x2="91718" y2="36406"/>
                        <a14:foregroundMark x1="85890" y1="6912" x2="86350" y2="13825"/>
                        <a14:foregroundMark x1="86043" y1="6912" x2="86043" y2="6912"/>
                        <a14:foregroundMark x1="86350" y1="5991" x2="86350" y2="5991"/>
                        <a14:foregroundMark x1="86043" y1="6452" x2="86043" y2="6452"/>
                        <a14:foregroundMark x1="86196" y1="5991" x2="86196" y2="5991"/>
                        <a14:foregroundMark x1="95092" y1="39631" x2="96933" y2="40553"/>
                        <a14:foregroundMark x1="97239" y1="47926" x2="97546" y2="49770"/>
                        <a14:foregroundMark x1="95706" y1="53917" x2="95552" y2="57143"/>
                        <a14:foregroundMark x1="80521" y1="88940" x2="81595" y2="94009"/>
                        <a14:foregroundMark x1="83282" y1="69585" x2="84509" y2="80645"/>
                        <a14:foregroundMark x1="83742" y1="90783" x2="85123" y2="87558"/>
                        <a14:foregroundMark x1="81595" y1="29954" x2="82362" y2="48387"/>
                        <a14:foregroundMark x1="80982" y1="38249" x2="84356" y2="37327"/>
                        <a14:backgroundMark x1="62730" y1="34101" x2="62730" y2="34101"/>
                        <a14:backgroundMark x1="81902" y1="48387" x2="81902" y2="48387"/>
                        <a14:backgroundMark x1="82209" y1="48848" x2="82209" y2="48848"/>
                        <a14:backgroundMark x1="82515" y1="48387" x2="82515" y2="48387"/>
                      </a14:backgroundRemoval>
                    </a14:imgEffect>
                  </a14:imgLayer>
                </a14:imgProps>
              </a:ext>
            </a:extLst>
          </a:blip>
          <a:srcRect l="60643"/>
          <a:stretch/>
        </p:blipFill>
        <p:spPr>
          <a:xfrm>
            <a:off x="874713" y="914879"/>
            <a:ext cx="3571489" cy="3020192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CD058806-7C8C-436B-9152-6E7E8122DBF0}"/>
              </a:ext>
            </a:extLst>
          </p:cNvPr>
          <p:cNvSpPr txBox="1"/>
          <p:nvPr/>
        </p:nvSpPr>
        <p:spPr>
          <a:xfrm>
            <a:off x="7890694" y="3519573"/>
            <a:ext cx="34265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rial Black" panose="020B0A04020102020204" pitchFamily="34" charset="0"/>
              </a:rPr>
              <a:t>Strategy</a:t>
            </a:r>
          </a:p>
        </p:txBody>
      </p:sp>
    </p:spTree>
    <p:extLst>
      <p:ext uri="{BB962C8B-B14F-4D97-AF65-F5344CB8AC3E}">
        <p14:creationId xmlns:p14="http://schemas.microsoft.com/office/powerpoint/2010/main" val="1149500234"/>
      </p:ext>
    </p:extLst>
  </p:cSld>
  <p:clrMapOvr>
    <a:masterClrMapping/>
  </p:clrMapOvr>
  <p:transition spd="slow">
    <p:blinds dir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708CDDD-937E-4510-B04D-B293A47A2416}"/>
              </a:ext>
            </a:extLst>
          </p:cNvPr>
          <p:cNvSpPr/>
          <p:nvPr/>
        </p:nvSpPr>
        <p:spPr>
          <a:xfrm>
            <a:off x="962934" y="880428"/>
            <a:ext cx="10266132" cy="642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B1A089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從</a:t>
            </a:r>
            <a:r>
              <a:rPr lang="zh-TW" altLang="en-US" sz="3600" b="1" dirty="0">
                <a:solidFill>
                  <a:srgbClr val="B1A089">
                    <a:lumMod val="7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網路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B1A089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霸凌到震驚社會的殺人案件：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B1A089">
                  <a:lumMod val="75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375EFD0C-171C-4424-B958-E9C46CA9D350}"/>
              </a:ext>
            </a:extLst>
          </p:cNvPr>
          <p:cNvSpPr txBox="1"/>
          <p:nvPr/>
        </p:nvSpPr>
        <p:spPr>
          <a:xfrm>
            <a:off x="1022888" y="1494194"/>
            <a:ext cx="1014622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/>
              <a:t>Alisha</a:t>
            </a:r>
            <a:r>
              <a:rPr lang="zh-TW" altLang="en-US" sz="3200" dirty="0"/>
              <a:t>的網路霸凌事件，從青春校園最後走到死亡案件，成為無可挽回的悲劇。</a:t>
            </a:r>
            <a:endParaRPr lang="en-US" altLang="zh-TW" sz="3200" dirty="0"/>
          </a:p>
          <a:p>
            <a:pPr>
              <a:lnSpc>
                <a:spcPct val="150000"/>
              </a:lnSpc>
            </a:pPr>
            <a:r>
              <a:rPr lang="zh-TW" altLang="en-US" sz="3200" dirty="0"/>
              <a:t>為了避免悲劇再度發生，讓我們一起來想一想，網路霸凌為什麼會發生？</a:t>
            </a:r>
            <a:endParaRPr lang="en-US" dirty="0"/>
          </a:p>
          <a:p>
            <a:endParaRPr 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C7AAB382-50EF-4002-B2F6-866CB686CE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5020" y="4136676"/>
            <a:ext cx="4370333" cy="2185167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79118C6E-4447-47F1-A285-5936C48DEC07}"/>
              </a:ext>
            </a:extLst>
          </p:cNvPr>
          <p:cNvSpPr/>
          <p:nvPr/>
        </p:nvSpPr>
        <p:spPr>
          <a:xfrm>
            <a:off x="8670187" y="6608478"/>
            <a:ext cx="34424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200" dirty="0"/>
              <a:t>圖片來源</a:t>
            </a:r>
            <a:r>
              <a:rPr lang="en-US" sz="1200" dirty="0"/>
              <a:t>https://pixabay.com/images/search/why/</a:t>
            </a:r>
          </a:p>
        </p:txBody>
      </p:sp>
    </p:spTree>
    <p:extLst>
      <p:ext uri="{BB962C8B-B14F-4D97-AF65-F5344CB8AC3E}">
        <p14:creationId xmlns:p14="http://schemas.microsoft.com/office/powerpoint/2010/main" val="39702897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形 12" descr="鬧鐘">
            <a:extLst>
              <a:ext uri="{FF2B5EF4-FFF2-40B4-BE49-F238E27FC236}">
                <a16:creationId xmlns:a16="http://schemas.microsoft.com/office/drawing/2014/main" id="{0A6FE8A6-1C49-43EE-A165-D3815BE08C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59950" y="4454017"/>
            <a:ext cx="2419775" cy="241977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2962A678-5F41-43FA-9F71-308D9CDB2677}"/>
              </a:ext>
            </a:extLst>
          </p:cNvPr>
          <p:cNvSpPr/>
          <p:nvPr/>
        </p:nvSpPr>
        <p:spPr>
          <a:xfrm>
            <a:off x="902980" y="765175"/>
            <a:ext cx="10326086" cy="642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600" b="1" dirty="0">
                <a:solidFill>
                  <a:srgbClr val="B1A089">
                    <a:lumMod val="7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兩兩討論：</a:t>
            </a:r>
            <a:endParaRPr kumimoji="0" lang="en-US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B1A089">
                  <a:lumMod val="75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276FA9A6-17AC-42FE-AB51-75DE432EB20C}"/>
              </a:ext>
            </a:extLst>
          </p:cNvPr>
          <p:cNvSpPr txBox="1"/>
          <p:nvPr/>
        </p:nvSpPr>
        <p:spPr>
          <a:xfrm>
            <a:off x="902979" y="1408108"/>
            <a:ext cx="1093609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dirty="0"/>
              <a:t>你曾經遇到或看過網路霸凌嗎？請問：</a:t>
            </a:r>
            <a:endParaRPr lang="en-US" altLang="zh-TW" sz="3200" dirty="0"/>
          </a:p>
          <a:p>
            <a:pPr>
              <a:lnSpc>
                <a:spcPct val="150000"/>
              </a:lnSpc>
            </a:pPr>
            <a:r>
              <a:rPr lang="en-US" sz="3200" dirty="0"/>
              <a:t>1 </a:t>
            </a:r>
            <a:r>
              <a:rPr lang="zh-TW" altLang="en-US" sz="3200" dirty="0"/>
              <a:t>在你的經驗中，</a:t>
            </a:r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</a:rPr>
              <a:t>霸凌者</a:t>
            </a:r>
            <a:r>
              <a:rPr lang="zh-TW" altLang="en-US" sz="3200" dirty="0"/>
              <a:t>為什麼想要欺負</a:t>
            </a:r>
            <a:r>
              <a:rPr lang="zh-TW" altLang="en-US" sz="3200" b="1" dirty="0">
                <a:solidFill>
                  <a:schemeClr val="accent6">
                    <a:lumMod val="75000"/>
                  </a:schemeClr>
                </a:solidFill>
              </a:rPr>
              <a:t>被霸凌者</a:t>
            </a:r>
            <a:r>
              <a:rPr lang="zh-TW" altLang="en-US" sz="3200" dirty="0"/>
              <a:t>？</a:t>
            </a:r>
            <a:endParaRPr lang="en-US" altLang="zh-TW" sz="3200" dirty="0"/>
          </a:p>
          <a:p>
            <a:pPr>
              <a:lnSpc>
                <a:spcPct val="150000"/>
              </a:lnSpc>
            </a:pPr>
            <a:r>
              <a:rPr lang="en-US" sz="3200" dirty="0"/>
              <a:t>2 </a:t>
            </a:r>
            <a:r>
              <a:rPr lang="zh-TW" altLang="en-US" sz="3200" dirty="0"/>
              <a:t>在你的經驗中，網路霸凌是否會有</a:t>
            </a:r>
            <a:r>
              <a:rPr lang="zh-TW" altLang="en-US" sz="3200" b="1" dirty="0">
                <a:solidFill>
                  <a:srgbClr val="0070C0"/>
                </a:solidFill>
              </a:rPr>
              <a:t>旁觀者</a:t>
            </a:r>
            <a:r>
              <a:rPr lang="zh-TW" altLang="en-US" sz="3200" dirty="0"/>
              <a:t>加入？</a:t>
            </a:r>
            <a:endParaRPr lang="en-US" altLang="zh-TW" sz="3200" dirty="0"/>
          </a:p>
          <a:p>
            <a:pPr>
              <a:lnSpc>
                <a:spcPct val="150000"/>
              </a:lnSpc>
            </a:pPr>
            <a:r>
              <a:rPr lang="en-US" sz="3200" dirty="0"/>
              <a:t>3 </a:t>
            </a:r>
            <a:r>
              <a:rPr lang="zh-TW" altLang="en-US" sz="3200" dirty="0"/>
              <a:t>在你的經驗中，</a:t>
            </a:r>
            <a:r>
              <a:rPr lang="zh-TW" altLang="en-US" sz="3200" b="1" dirty="0">
                <a:solidFill>
                  <a:srgbClr val="0070C0"/>
                </a:solidFill>
              </a:rPr>
              <a:t>旁觀者</a:t>
            </a:r>
            <a:r>
              <a:rPr lang="zh-TW" altLang="en-US" sz="3200" dirty="0"/>
              <a:t>為什麼要一起欺負</a:t>
            </a:r>
            <a:r>
              <a:rPr lang="zh-TW" altLang="en-US" sz="3200" b="1" dirty="0">
                <a:solidFill>
                  <a:schemeClr val="accent6">
                    <a:lumMod val="75000"/>
                  </a:schemeClr>
                </a:solidFill>
              </a:rPr>
              <a:t>被霸凌者</a:t>
            </a:r>
            <a:r>
              <a:rPr lang="zh-TW" altLang="en-US" sz="3200" dirty="0"/>
              <a:t>？</a:t>
            </a:r>
            <a:endParaRPr lang="en-US" dirty="0"/>
          </a:p>
          <a:p>
            <a:endParaRPr lang="en-US" dirty="0"/>
          </a:p>
        </p:txBody>
      </p:sp>
      <p:sp>
        <p:nvSpPr>
          <p:cNvPr id="4" name="橢圓 3">
            <a:extLst>
              <a:ext uri="{FF2B5EF4-FFF2-40B4-BE49-F238E27FC236}">
                <a16:creationId xmlns:a16="http://schemas.microsoft.com/office/drawing/2014/main" id="{CDD7382E-B850-47DF-A961-C1F66009819D}"/>
              </a:ext>
            </a:extLst>
          </p:cNvPr>
          <p:cNvSpPr/>
          <p:nvPr/>
        </p:nvSpPr>
        <p:spPr>
          <a:xfrm>
            <a:off x="7367346" y="5109126"/>
            <a:ext cx="1425731" cy="1360448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solidFill>
                  <a:srgbClr val="0070C0"/>
                </a:solidFill>
              </a:rPr>
              <a:t>計時開始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5" name="橢圓 4">
            <a:extLst>
              <a:ext uri="{FF2B5EF4-FFF2-40B4-BE49-F238E27FC236}">
                <a16:creationId xmlns:a16="http://schemas.microsoft.com/office/drawing/2014/main" id="{75F89DFF-62D0-4525-82EE-249F715ACBC8}"/>
              </a:ext>
            </a:extLst>
          </p:cNvPr>
          <p:cNvSpPr/>
          <p:nvPr/>
        </p:nvSpPr>
        <p:spPr>
          <a:xfrm>
            <a:off x="7367346" y="5109126"/>
            <a:ext cx="1425731" cy="1360448"/>
          </a:xfrm>
          <a:prstGeom prst="ellipse">
            <a:avLst/>
          </a:prstGeom>
          <a:solidFill>
            <a:schemeClr val="bg1">
              <a:lumMod val="85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rgbClr val="0070C0"/>
                </a:solidFill>
              </a:rPr>
              <a:t>20</a:t>
            </a:r>
            <a:r>
              <a:rPr lang="zh-TW" altLang="en-US" sz="2800" b="1" dirty="0">
                <a:solidFill>
                  <a:srgbClr val="0070C0"/>
                </a:solidFill>
              </a:rPr>
              <a:t>秒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5FA8DB7B-6E10-4709-8C2C-CD34215D8B66}"/>
              </a:ext>
            </a:extLst>
          </p:cNvPr>
          <p:cNvSpPr/>
          <p:nvPr/>
        </p:nvSpPr>
        <p:spPr>
          <a:xfrm>
            <a:off x="7367346" y="5109126"/>
            <a:ext cx="1425731" cy="1360448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40</a:t>
            </a:r>
            <a:r>
              <a:rPr lang="zh-TW" altLang="en-US" sz="2800" b="1" dirty="0">
                <a:solidFill>
                  <a:srgbClr val="0070C0"/>
                </a:solidFill>
              </a:rPr>
              <a:t>秒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C76A7BC7-56B6-42BE-848F-15D9AA20B0E3}"/>
              </a:ext>
            </a:extLst>
          </p:cNvPr>
          <p:cNvSpPr/>
          <p:nvPr/>
        </p:nvSpPr>
        <p:spPr>
          <a:xfrm>
            <a:off x="7367346" y="5109126"/>
            <a:ext cx="1425731" cy="1360448"/>
          </a:xfrm>
          <a:prstGeom prst="ellipse">
            <a:avLst/>
          </a:prstGeom>
          <a:solidFill>
            <a:schemeClr val="bg1">
              <a:lumMod val="85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60</a:t>
            </a:r>
            <a:r>
              <a:rPr lang="zh-TW" altLang="en-US" sz="2800" b="1" dirty="0">
                <a:solidFill>
                  <a:srgbClr val="0070C0"/>
                </a:solidFill>
              </a:rPr>
              <a:t>秒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10" name="橢圓 9">
            <a:extLst>
              <a:ext uri="{FF2B5EF4-FFF2-40B4-BE49-F238E27FC236}">
                <a16:creationId xmlns:a16="http://schemas.microsoft.com/office/drawing/2014/main" id="{58B836D2-8F59-48E2-A6AA-3E343E25E1FE}"/>
              </a:ext>
            </a:extLst>
          </p:cNvPr>
          <p:cNvSpPr/>
          <p:nvPr/>
        </p:nvSpPr>
        <p:spPr>
          <a:xfrm>
            <a:off x="7367346" y="5109126"/>
            <a:ext cx="1425731" cy="1360448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rgbClr val="0070C0"/>
                </a:solidFill>
              </a:rPr>
              <a:t>1</a:t>
            </a:r>
            <a:r>
              <a:rPr lang="zh-TW" altLang="en-US" sz="2800" b="1" dirty="0">
                <a:solidFill>
                  <a:srgbClr val="0070C0"/>
                </a:solidFill>
              </a:rPr>
              <a:t>分</a:t>
            </a:r>
            <a:endParaRPr lang="en-US" altLang="zh-TW" sz="2800" b="1" dirty="0">
              <a:solidFill>
                <a:srgbClr val="0070C0"/>
              </a:solidFill>
            </a:endParaRPr>
          </a:p>
          <a:p>
            <a:pPr algn="ctr"/>
            <a:r>
              <a:rPr lang="en-US" altLang="zh-TW" sz="2800" b="1" dirty="0">
                <a:solidFill>
                  <a:srgbClr val="0070C0"/>
                </a:solidFill>
              </a:rPr>
              <a:t>20</a:t>
            </a:r>
            <a:r>
              <a:rPr lang="zh-TW" altLang="en-US" sz="2800" b="1" dirty="0">
                <a:solidFill>
                  <a:srgbClr val="0070C0"/>
                </a:solidFill>
              </a:rPr>
              <a:t>秒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11" name="橢圓 10">
            <a:extLst>
              <a:ext uri="{FF2B5EF4-FFF2-40B4-BE49-F238E27FC236}">
                <a16:creationId xmlns:a16="http://schemas.microsoft.com/office/drawing/2014/main" id="{E762C8BF-4897-47E7-A527-C66CCC6598AB}"/>
              </a:ext>
            </a:extLst>
          </p:cNvPr>
          <p:cNvSpPr/>
          <p:nvPr/>
        </p:nvSpPr>
        <p:spPr>
          <a:xfrm>
            <a:off x="7367346" y="5109126"/>
            <a:ext cx="1425731" cy="1360448"/>
          </a:xfrm>
          <a:prstGeom prst="ellipse">
            <a:avLst/>
          </a:prstGeom>
          <a:solidFill>
            <a:schemeClr val="bg1">
              <a:lumMod val="85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1</a:t>
            </a:r>
            <a:r>
              <a:rPr lang="zh-TW" altLang="en-US" sz="2800" b="1" dirty="0">
                <a:solidFill>
                  <a:srgbClr val="0070C0"/>
                </a:solidFill>
              </a:rPr>
              <a:t>分</a:t>
            </a:r>
            <a:endParaRPr lang="en-US" sz="2800" b="1" dirty="0">
              <a:solidFill>
                <a:srgbClr val="0070C0"/>
              </a:solidFill>
            </a:endParaRPr>
          </a:p>
          <a:p>
            <a:pPr algn="ctr"/>
            <a:r>
              <a:rPr lang="en-US" sz="2800" b="1" dirty="0">
                <a:solidFill>
                  <a:srgbClr val="0070C0"/>
                </a:solidFill>
              </a:rPr>
              <a:t>40</a:t>
            </a:r>
            <a:r>
              <a:rPr lang="zh-TW" altLang="en-US" sz="2800" b="1" dirty="0">
                <a:solidFill>
                  <a:srgbClr val="0070C0"/>
                </a:solidFill>
              </a:rPr>
              <a:t>秒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12" name="橢圓 11">
            <a:extLst>
              <a:ext uri="{FF2B5EF4-FFF2-40B4-BE49-F238E27FC236}">
                <a16:creationId xmlns:a16="http://schemas.microsoft.com/office/drawing/2014/main" id="{1EE3D46D-6D4C-41D9-BCAA-2FF3E2B45D53}"/>
              </a:ext>
            </a:extLst>
          </p:cNvPr>
          <p:cNvSpPr/>
          <p:nvPr/>
        </p:nvSpPr>
        <p:spPr>
          <a:xfrm>
            <a:off x="7367346" y="5109126"/>
            <a:ext cx="1425731" cy="1360448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70C0"/>
              </a:solidFill>
            </a:endParaRPr>
          </a:p>
          <a:p>
            <a:pPr algn="ctr"/>
            <a:r>
              <a:rPr lang="en-US" altLang="zh-TW" sz="2800" b="1" dirty="0">
                <a:solidFill>
                  <a:srgbClr val="0070C0"/>
                </a:solidFill>
              </a:rPr>
              <a:t>2</a:t>
            </a:r>
            <a:r>
              <a:rPr lang="zh-TW" altLang="en-US" sz="2800" b="1" dirty="0">
                <a:solidFill>
                  <a:srgbClr val="0070C0"/>
                </a:solidFill>
              </a:rPr>
              <a:t>分</a:t>
            </a:r>
            <a:endParaRPr lang="en-US" sz="2800" b="1" dirty="0">
              <a:solidFill>
                <a:srgbClr val="0070C0"/>
              </a:solidFill>
            </a:endParaRPr>
          </a:p>
          <a:p>
            <a:pPr algn="ctr"/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7DCB4EAD-FDAB-49F9-AA23-46E77862CCE8}"/>
              </a:ext>
            </a:extLst>
          </p:cNvPr>
          <p:cNvSpPr/>
          <p:nvPr/>
        </p:nvSpPr>
        <p:spPr>
          <a:xfrm>
            <a:off x="9107093" y="5157505"/>
            <a:ext cx="2419775" cy="5847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</a:rPr>
              <a:t>點一下開始計時</a:t>
            </a:r>
            <a:r>
              <a:rPr lang="en-US" altLang="zh-TW" sz="2400" b="1" dirty="0">
                <a:solidFill>
                  <a:srgbClr val="BD0200"/>
                </a:solidFill>
              </a:rPr>
              <a:t>2</a:t>
            </a:r>
            <a:r>
              <a:rPr lang="zh-TW" altLang="en-US" dirty="0">
                <a:solidFill>
                  <a:schemeClr val="tx1"/>
                </a:solidFill>
              </a:rPr>
              <a:t>分鐘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A60BC0A1-A5D3-4889-9E38-509479482476}"/>
              </a:ext>
            </a:extLst>
          </p:cNvPr>
          <p:cNvSpPr/>
          <p:nvPr/>
        </p:nvSpPr>
        <p:spPr>
          <a:xfrm>
            <a:off x="8945509" y="5157505"/>
            <a:ext cx="2581359" cy="932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BD0200"/>
                </a:solidFill>
              </a:rPr>
              <a:t>Times</a:t>
            </a:r>
            <a:r>
              <a:rPr lang="zh-TW" altLang="en-US" sz="4400" b="1" dirty="0">
                <a:solidFill>
                  <a:srgbClr val="BD0200"/>
                </a:solidFill>
              </a:rPr>
              <a:t> </a:t>
            </a:r>
            <a:r>
              <a:rPr lang="en-US" altLang="zh-TW" sz="4400" b="1" dirty="0">
                <a:solidFill>
                  <a:srgbClr val="BD0200"/>
                </a:solidFill>
              </a:rPr>
              <a:t>UP</a:t>
            </a:r>
            <a:endParaRPr lang="en-US" sz="4400" b="1" dirty="0">
              <a:solidFill>
                <a:srgbClr val="BD02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572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0"/>
                            </p:stCondLst>
                            <p:childTnLst>
                              <p:par>
                                <p:cTn id="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4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0"/>
                            </p:stCondLst>
                            <p:childTnLst>
                              <p:par>
                                <p:cTn id="2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00"/>
                            </p:stCondLst>
                            <p:childTnLst>
                              <p:par>
                                <p:cTn id="2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0000"/>
                            </p:stCondLst>
                            <p:childTnLst>
                              <p:par>
                                <p:cTn id="2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40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61AEB9C-DCF1-44D6-9AAF-C381AFFFC5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>
                <a:latin typeface="+mn-ea"/>
                <a:ea typeface="+mn-ea"/>
              </a:rPr>
              <a:t>虛擬世界的真欺負</a:t>
            </a:r>
            <a:endParaRPr lang="en-US" dirty="0">
              <a:latin typeface="+mn-ea"/>
              <a:ea typeface="+mn-ea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08386B6E-AC09-4B8C-83D6-E1046DCDCA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zh-TW" sz="3600" dirty="0"/>
              <a:t>PART1 </a:t>
            </a:r>
            <a:endParaRPr lang="en-US" sz="36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5E29ADF-11C4-4056-A010-484704E8A3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32" b="93264" l="9582" r="89681">
                        <a14:foregroundMark x1="28738" y1="3368" x2="43489" y2="24352"/>
                        <a14:foregroundMark x1="28010" y1="2332" x2="28738" y2="3368"/>
                        <a14:foregroundMark x1="31695" y1="4663" x2="44226" y2="23575"/>
                        <a14:foregroundMark x1="28747" y1="29534" x2="39312" y2="44819"/>
                        <a14:foregroundMark x1="39312" y1="44819" x2="39312" y2="49741"/>
                        <a14:foregroundMark x1="40541" y1="32902" x2="22604" y2="38601"/>
                        <a14:foregroundMark x1="22604" y1="38601" x2="22359" y2="38860"/>
                        <a14:foregroundMark x1="20639" y1="35751" x2="29730" y2="51295"/>
                        <a14:foregroundMark x1="29730" y1="51295" x2="30467" y2="57254"/>
                        <a14:foregroundMark x1="79361" y1="55181" x2="65602" y2="88601"/>
                        <a14:foregroundMark x1="61916" y1="68135" x2="69779" y2="84456"/>
                        <a14:foregroundMark x1="69779" y1="84456" x2="83047" y2="87565"/>
                        <a14:foregroundMark x1="79361" y1="57513" x2="74201" y2="89378"/>
                        <a14:foregroundMark x1="49140" y1="76166" x2="55037" y2="83161"/>
                        <a14:foregroundMark x1="13461" y1="92228" x2="24324" y2="88342"/>
                        <a14:foregroundMark x1="11289" y1="93005" x2="13461" y2="92228"/>
                        <a14:foregroundMark x1="10565" y1="93264" x2="11289" y2="93005"/>
                        <a14:foregroundMark x1="45700" y1="37824" x2="49877" y2="37824"/>
                        <a14:foregroundMark x1="58231" y1="30311" x2="61916" y2="30311"/>
                        <a14:backgroundMark x1="15479" y1="92228" x2="15479" y2="92228"/>
                        <a14:backgroundMark x1="14005" y1="93005" x2="14005" y2="93005"/>
                        <a14:backgroundMark x1="28010" y1="3368" x2="28010" y2="3368"/>
                        <a14:backgroundMark x1="27273" y1="2332" x2="27273" y2="2332"/>
                        <a14:backgroundMark x1="28010" y1="2332" x2="28010" y2="23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527343">
            <a:off x="1432979" y="712380"/>
            <a:ext cx="3346414" cy="3173749"/>
          </a:xfrm>
          <a:prstGeom prst="rect">
            <a:avLst/>
          </a:prstGeom>
        </p:spPr>
      </p:pic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7741D56A-622A-45B3-8E67-3A20C5B41B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95" b="94931" l="51380" r="95399">
                        <a14:foregroundMark x1="82669" y1="37788" x2="91718" y2="88940"/>
                        <a14:foregroundMark x1="88957" y1="67281" x2="95552" y2="94931"/>
                        <a14:foregroundMark x1="80521" y1="73733" x2="86043" y2="75115"/>
                        <a14:foregroundMark x1="80982" y1="72811" x2="86503" y2="76498"/>
                        <a14:foregroundMark x1="82822" y1="81567" x2="81135" y2="75115"/>
                        <a14:foregroundMark x1="63957" y1="8295" x2="62624" y2="24656"/>
                        <a14:foregroundMark x1="64274" y1="30155" x2="64877" y2="29954"/>
                        <a14:foregroundMark x1="53306" y1="40553" x2="53374" y2="42396"/>
                        <a14:foregroundMark x1="53221" y1="38249" x2="53306" y2="40553"/>
                        <a14:foregroundMark x1="54601" y1="59908" x2="60429" y2="64055"/>
                        <a14:foregroundMark x1="51380" y1="47926" x2="51380" y2="47926"/>
                        <a14:foregroundMark x1="55061" y1="49309" x2="55061" y2="49309"/>
                        <a14:foregroundMark x1="60429" y1="24885" x2="63804" y2="29954"/>
                        <a14:foregroundMark x1="60276" y1="25346" x2="60276" y2="26728"/>
                        <a14:backgroundMark x1="64724" y1="29954" x2="64724" y2="29954"/>
                        <a14:backgroundMark x1="59509" y1="10138" x2="59509" y2="10138"/>
                        <a14:backgroundMark x1="59663" y1="11521" x2="59663" y2="11521"/>
                        <a14:backgroundMark x1="58896" y1="8756" x2="59509" y2="9217"/>
                        <a14:backgroundMark x1="58129" y1="11982" x2="57975" y2="12903"/>
                        <a14:backgroundMark x1="59356" y1="8295" x2="53988" y2="15207"/>
                        <a14:backgroundMark x1="57538" y1="26728" x2="57822" y2="27650"/>
                        <a14:backgroundMark x1="53988" y1="15207" x2="57112" y2="25346"/>
                        <a14:backgroundMark x1="58253" y1="25346" x2="60583" y2="12903"/>
                        <a14:backgroundMark x1="57822" y1="27650" x2="57995" y2="26728"/>
                        <a14:backgroundMark x1="60583" y1="12903" x2="59049" y2="6912"/>
                        <a14:backgroundMark x1="65761" y1="23443" x2="66411" y2="26267"/>
                        <a14:backgroundMark x1="58129" y1="31336" x2="57975" y2="32258"/>
                        <a14:backgroundMark x1="55368" y1="47926" x2="55368" y2="48387"/>
                        <a14:backgroundMark x1="55061" y1="48848" x2="55061" y2="48848"/>
                        <a14:backgroundMark x1="55061" y1="49309" x2="55061" y2="49309"/>
                        <a14:backgroundMark x1="51227" y1="48387" x2="51227" y2="48387"/>
                        <a14:backgroundMark x1="51380" y1="47005" x2="51380" y2="47005"/>
                        <a14:backgroundMark x1="52914" y1="40553" x2="52914" y2="40553"/>
                        <a14:backgroundMark x1="52914" y1="40553" x2="52914" y2="40553"/>
                        <a14:backgroundMark x1="58129" y1="31797" x2="58436" y2="31336"/>
                        <a14:backgroundMark x1="58436" y1="35023" x2="58436" y2="35023"/>
                        <a14:backgroundMark x1="57055" y1="31797" x2="57888" y2="33338"/>
                      </a14:backgroundRemoval>
                    </a14:imgEffect>
                  </a14:imgLayer>
                </a14:imgProps>
              </a:ext>
            </a:extLst>
          </a:blip>
          <a:srcRect l="50155" t="3247" r="1140" b="3007"/>
          <a:stretch/>
        </p:blipFill>
        <p:spPr>
          <a:xfrm rot="1603178">
            <a:off x="8139801" y="2248752"/>
            <a:ext cx="4141998" cy="265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25863"/>
      </p:ext>
    </p:extLst>
  </p:cSld>
  <p:clrMapOvr>
    <a:masterClrMapping/>
  </p:clrMapOvr>
  <p:transition spd="slow">
    <p:blinds dir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2962A678-5F41-43FA-9F71-308D9CDB2677}"/>
              </a:ext>
            </a:extLst>
          </p:cNvPr>
          <p:cNvSpPr/>
          <p:nvPr/>
        </p:nvSpPr>
        <p:spPr>
          <a:xfrm>
            <a:off x="991202" y="2112712"/>
            <a:ext cx="10326086" cy="19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600" b="1" dirty="0">
                <a:solidFill>
                  <a:srgbClr val="B1A089">
                    <a:lumMod val="7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網路霸凌有千百種可能的原因，</a:t>
            </a:r>
            <a:endParaRPr lang="en-US" altLang="zh-TW" sz="3600" b="1" dirty="0">
              <a:solidFill>
                <a:srgbClr val="B1A089">
                  <a:lumMod val="75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公視的「</a:t>
            </a:r>
            <a:r>
              <a:rPr lang="zh-TW" altLang="en-US" sz="36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青春發言人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」找來曾經是國中同學的三位男孩，分享霸凌的經驗，我們來聽聽他們怎麼說：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520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6" name="3D 模型 5" descr="Mobile phone">
                <a:extLst>
                  <a:ext uri="{FF2B5EF4-FFF2-40B4-BE49-F238E27FC236}">
                    <a16:creationId xmlns:a16="http://schemas.microsoft.com/office/drawing/2014/main" id="{D8ECA028-9522-45B8-88FC-7F30EC33990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28026175"/>
                  </p:ext>
                </p:extLst>
              </p:nvPr>
            </p:nvGraphicFramePr>
            <p:xfrm rot="16418212">
              <a:off x="3024419" y="-2466603"/>
              <a:ext cx="5885613" cy="12013406"/>
            </p:xfrm>
            <a:graphic>
              <a:graphicData uri="http://schemas.microsoft.com/office/drawing/2017/model3d">
                <am3d:model3d r:embed="rId6">
                  <am3d:spPr>
                    <a:xfrm rot="16418212">
                      <a:off x="0" y="0"/>
                      <a:ext cx="5885613" cy="12013406"/>
                    </a:xfrm>
                    <a:prstGeom prst="rect">
                      <a:avLst/>
                    </a:prstGeom>
                  </am3d:spPr>
                  <am3d:camera>
                    <am3d:pos x="0" y="0" z="5250070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2307497" d="1000000"/>
                    <am3d:preTrans dx="-44610" dy="-17992235" dz="88890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1413410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6" name="3D 模型 5" descr="Mobile phone">
                <a:extLst>
                  <a:ext uri="{FF2B5EF4-FFF2-40B4-BE49-F238E27FC236}">
                    <a16:creationId xmlns:a16="http://schemas.microsoft.com/office/drawing/2014/main" id="{D8ECA028-9522-45B8-88FC-7F30EC33990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6418212">
                <a:off x="3024419" y="-2466603"/>
                <a:ext cx="5885613" cy="12013406"/>
              </a:xfrm>
              <a:prstGeom prst="rect">
                <a:avLst/>
              </a:prstGeom>
            </p:spPr>
          </p:pic>
        </mc:Fallback>
      </mc:AlternateContent>
      <p:sp>
        <p:nvSpPr>
          <p:cNvPr id="4" name="文字方塊 3">
            <a:extLst>
              <a:ext uri="{FF2B5EF4-FFF2-40B4-BE49-F238E27FC236}">
                <a16:creationId xmlns:a16="http://schemas.microsoft.com/office/drawing/2014/main" id="{3D28AE38-025C-4B1D-AB8C-A48900DA1E9E}"/>
              </a:ext>
            </a:extLst>
          </p:cNvPr>
          <p:cNvSpPr txBox="1"/>
          <p:nvPr/>
        </p:nvSpPr>
        <p:spPr>
          <a:xfrm>
            <a:off x="7615148" y="6581001"/>
            <a:ext cx="47003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/>
              <a:t>影片來源：</a:t>
            </a:r>
            <a:r>
              <a:rPr lang="en-US" altLang="zh-TW" sz="1200" dirty="0"/>
              <a:t>https://www.youtube.com/watch?v=VxWUJuHu3lE&amp;t=45s</a:t>
            </a:r>
            <a:endParaRPr lang="en-US" sz="1200" dirty="0"/>
          </a:p>
        </p:txBody>
      </p:sp>
      <p:pic>
        <p:nvPicPr>
          <p:cNvPr id="2" name="為什麼霸凌低畫質">
            <a:hlinkClick r:id="" action="ppaction://media"/>
            <a:extLst>
              <a:ext uri="{FF2B5EF4-FFF2-40B4-BE49-F238E27FC236}">
                <a16:creationId xmlns:a16="http://schemas.microsoft.com/office/drawing/2014/main" id="{435F3B96-6F87-4F4B-B44A-5E6F9CC996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 rot="211866">
            <a:off x="1931469" y="1102582"/>
            <a:ext cx="8712449" cy="490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021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7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C032319C-8B35-4009-9455-EE178B827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818" y="585216"/>
            <a:ext cx="10198054" cy="149961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TW" altLang="en-US" sz="3600" b="1" dirty="0">
                <a:solidFill>
                  <a:schemeClr val="accent6">
                    <a:lumMod val="75000"/>
                  </a:schemeClr>
                </a:solidFill>
              </a:rPr>
              <a:t>為什麼要了解霸凌者與旁觀者的行為和動機？</a:t>
            </a:r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3548AD03-CF38-4404-A498-C47A8E2E4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084832"/>
            <a:ext cx="10198054" cy="402336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dirty="0"/>
              <a:t>霸凌是</a:t>
            </a:r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</a:rPr>
              <a:t>不對的行為</a:t>
            </a:r>
            <a:r>
              <a:rPr lang="zh-TW" altLang="en-US" sz="3200" dirty="0"/>
              <a:t>，霸凌者應該要為其行為</a:t>
            </a:r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</a:rPr>
              <a:t>付出代價</a:t>
            </a:r>
            <a:r>
              <a:rPr lang="en-US" altLang="zh-TW" sz="3200" dirty="0"/>
              <a:t>(</a:t>
            </a:r>
            <a:r>
              <a:rPr lang="zh-TW" altLang="en-US" sz="3200" dirty="0"/>
              <a:t>被懲罰</a:t>
            </a:r>
            <a:r>
              <a:rPr lang="en-US" altLang="zh-TW" sz="3200" dirty="0"/>
              <a:t>)</a:t>
            </a:r>
            <a:r>
              <a:rPr lang="zh-TW" altLang="en-US" sz="3200" dirty="0"/>
              <a:t>，但在面對霸凌問題時，了解霸凌背後的可能原因，有助於釐清責任，解決困境，</a:t>
            </a:r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</a:rPr>
              <a:t>幫助彼此成為更好的人，預防霸凌再度發生</a:t>
            </a:r>
            <a:r>
              <a:rPr lang="zh-TW" altLang="en-US" sz="3200" dirty="0"/>
              <a:t>。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05763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11" name="3D 模型 10" descr="Mobile phone">
                <a:extLst>
                  <a:ext uri="{FF2B5EF4-FFF2-40B4-BE49-F238E27FC236}">
                    <a16:creationId xmlns:a16="http://schemas.microsoft.com/office/drawing/2014/main" id="{0778EF37-927B-451C-B25D-06FBD7FDBAE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48961303"/>
                  </p:ext>
                </p:extLst>
              </p:nvPr>
            </p:nvGraphicFramePr>
            <p:xfrm rot="5400000">
              <a:off x="3180515" y="-2619299"/>
              <a:ext cx="5926371" cy="12096600"/>
            </p:xfrm>
            <a:graphic>
              <a:graphicData uri="http://schemas.microsoft.com/office/drawing/2017/model3d">
                <am3d:model3d r:embed="rId6">
                  <am3d:spPr>
                    <a:xfrm rot="5400000">
                      <a:off x="0" y="0"/>
                      <a:ext cx="5926371" cy="12096600"/>
                    </a:xfrm>
                    <a:prstGeom prst="rect">
                      <a:avLst/>
                    </a:prstGeom>
                  </am3d:spPr>
                  <am3d:camera>
                    <am3d:pos x="0" y="0" z="5250070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2307497" d="1000000"/>
                    <am3d:preTrans dx="-44610" dy="-17992235" dz="88890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1423198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11" name="3D 模型 10" descr="Mobile phone">
                <a:extLst>
                  <a:ext uri="{FF2B5EF4-FFF2-40B4-BE49-F238E27FC236}">
                    <a16:creationId xmlns:a16="http://schemas.microsoft.com/office/drawing/2014/main" id="{0778EF37-927B-451C-B25D-06FBD7FDBAE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5400000">
                <a:off x="3180515" y="-2619299"/>
                <a:ext cx="5926371" cy="1209660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文字方塊 4">
            <a:extLst>
              <a:ext uri="{FF2B5EF4-FFF2-40B4-BE49-F238E27FC236}">
                <a16:creationId xmlns:a16="http://schemas.microsoft.com/office/drawing/2014/main" id="{88FFEF12-7642-470D-B353-6A43AD9FFDF1}"/>
              </a:ext>
            </a:extLst>
          </p:cNvPr>
          <p:cNvSpPr txBox="1"/>
          <p:nvPr/>
        </p:nvSpPr>
        <p:spPr>
          <a:xfrm>
            <a:off x="7615148" y="6581001"/>
            <a:ext cx="47003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/>
              <a:t>影片來源：</a:t>
            </a:r>
            <a:r>
              <a:rPr lang="en-US" altLang="zh-TW" sz="1200" dirty="0"/>
              <a:t>https://www.youtube.com/watch?v=VxWUJuHu3lE&amp;t=45s</a:t>
            </a:r>
            <a:endParaRPr lang="en-US" sz="1200" dirty="0"/>
          </a:p>
        </p:txBody>
      </p:sp>
      <p:pic>
        <p:nvPicPr>
          <p:cNvPr id="2" name="霸凌低畫質">
            <a:hlinkClick r:id="" action="ppaction://media"/>
            <a:extLst>
              <a:ext uri="{FF2B5EF4-FFF2-40B4-BE49-F238E27FC236}">
                <a16:creationId xmlns:a16="http://schemas.microsoft.com/office/drawing/2014/main" id="{D557CCA3-5FA1-4E15-9995-646CA5B746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28223" y="980501"/>
            <a:ext cx="8649666" cy="486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430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5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C032319C-8B35-4009-9455-EE178B827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660774"/>
            <a:ext cx="10198054" cy="89466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b="1" dirty="0">
                <a:solidFill>
                  <a:schemeClr val="accent6">
                    <a:lumMod val="75000"/>
                  </a:schemeClr>
                </a:solidFill>
              </a:rPr>
              <a:t>兩兩討論：遇到網路霸凌，我們可以怎麼做？</a:t>
            </a:r>
            <a:endParaRPr lang="en-U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3548AD03-CF38-4404-A498-C47A8E2E4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555442"/>
            <a:ext cx="10435560" cy="171027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b="1" dirty="0">
                <a:solidFill>
                  <a:schemeClr val="accent2">
                    <a:lumMod val="75000"/>
                  </a:schemeClr>
                </a:solidFill>
              </a:rPr>
              <a:t>Alisha</a:t>
            </a:r>
            <a:r>
              <a:rPr lang="zh-TW" altLang="en-US" sz="3200" dirty="0"/>
              <a:t>的遭遇讓所有人心痛，三個男孩則有比較好的結局，為了避免悲劇，讓我們想一想，並將答案寫在學習單中：</a:t>
            </a:r>
            <a:endParaRPr lang="en-US" sz="3200" dirty="0"/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09DF7937-C5AC-4419-9E7E-5FE0069A09D0}"/>
              </a:ext>
            </a:extLst>
          </p:cNvPr>
          <p:cNvSpPr txBox="1">
            <a:spLocks/>
          </p:cNvSpPr>
          <p:nvPr/>
        </p:nvSpPr>
        <p:spPr>
          <a:xfrm>
            <a:off x="1024128" y="3265715"/>
            <a:ext cx="10768069" cy="894668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zh-TW" altLang="en-US" sz="3200" dirty="0"/>
              <a:t>遇到網路霸凌，</a:t>
            </a:r>
            <a:r>
              <a:rPr lang="zh-TW" altLang="en-US" sz="3200" b="1" dirty="0">
                <a:solidFill>
                  <a:schemeClr val="accent6">
                    <a:lumMod val="75000"/>
                  </a:schemeClr>
                </a:solidFill>
              </a:rPr>
              <a:t>被霸凌者</a:t>
            </a:r>
            <a:r>
              <a:rPr lang="zh-TW" altLang="en-US" sz="3200" dirty="0"/>
              <a:t>和</a:t>
            </a:r>
            <a:r>
              <a:rPr lang="zh-TW" altLang="en-US" sz="3200" b="1" dirty="0">
                <a:solidFill>
                  <a:schemeClr val="accent6">
                    <a:lumMod val="75000"/>
                  </a:schemeClr>
                </a:solidFill>
              </a:rPr>
              <a:t>旁觀者</a:t>
            </a:r>
            <a:r>
              <a:rPr lang="zh-TW" altLang="en-US" sz="3200" dirty="0"/>
              <a:t>，分別有哪些</a:t>
            </a:r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</a:rPr>
              <a:t>解決策略</a:t>
            </a:r>
            <a:r>
              <a:rPr lang="zh-TW" altLang="en-US" sz="3200" dirty="0">
                <a:solidFill>
                  <a:schemeClr val="accent2">
                    <a:lumMod val="75000"/>
                  </a:schemeClr>
                </a:solidFill>
              </a:rPr>
              <a:t>？</a:t>
            </a:r>
            <a:br>
              <a:rPr lang="en-US" sz="3200" dirty="0"/>
            </a:br>
            <a:r>
              <a:rPr lang="zh-TW" altLang="en-US" sz="3200" dirty="0"/>
              <a:t>   </a:t>
            </a:r>
            <a:endParaRPr lang="en-US" sz="3200" dirty="0"/>
          </a:p>
        </p:txBody>
      </p:sp>
      <p:pic>
        <p:nvPicPr>
          <p:cNvPr id="19" name="圖形 18" descr="時鐘">
            <a:extLst>
              <a:ext uri="{FF2B5EF4-FFF2-40B4-BE49-F238E27FC236}">
                <a16:creationId xmlns:a16="http://schemas.microsoft.com/office/drawing/2014/main" id="{518E2E2C-FF0B-4C5B-A5CC-071DE567B3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89324" y="4387904"/>
            <a:ext cx="1690429" cy="1690429"/>
          </a:xfrm>
          <a:prstGeom prst="rect">
            <a:avLst/>
          </a:prstGeom>
        </p:spPr>
      </p:pic>
      <p:sp>
        <p:nvSpPr>
          <p:cNvPr id="20" name="橢圓 19">
            <a:extLst>
              <a:ext uri="{FF2B5EF4-FFF2-40B4-BE49-F238E27FC236}">
                <a16:creationId xmlns:a16="http://schemas.microsoft.com/office/drawing/2014/main" id="{B7D8A02A-0FC2-4FDB-B57E-729062B2DA4F}"/>
              </a:ext>
            </a:extLst>
          </p:cNvPr>
          <p:cNvSpPr/>
          <p:nvPr/>
        </p:nvSpPr>
        <p:spPr>
          <a:xfrm>
            <a:off x="7107913" y="4524158"/>
            <a:ext cx="1425731" cy="1360448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solidFill>
                  <a:srgbClr val="0070C0"/>
                </a:solidFill>
              </a:rPr>
              <a:t>計時開始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21" name="橢圓 20">
            <a:extLst>
              <a:ext uri="{FF2B5EF4-FFF2-40B4-BE49-F238E27FC236}">
                <a16:creationId xmlns:a16="http://schemas.microsoft.com/office/drawing/2014/main" id="{70945D27-31D5-4480-9E80-97767575F50B}"/>
              </a:ext>
            </a:extLst>
          </p:cNvPr>
          <p:cNvSpPr/>
          <p:nvPr/>
        </p:nvSpPr>
        <p:spPr>
          <a:xfrm>
            <a:off x="7119619" y="4524158"/>
            <a:ext cx="1425731" cy="1360448"/>
          </a:xfrm>
          <a:prstGeom prst="ellipse">
            <a:avLst/>
          </a:prstGeom>
          <a:solidFill>
            <a:schemeClr val="bg1">
              <a:lumMod val="85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rgbClr val="0070C0"/>
                </a:solidFill>
              </a:rPr>
              <a:t>20</a:t>
            </a:r>
            <a:r>
              <a:rPr lang="zh-TW" altLang="en-US" sz="2800" b="1" dirty="0">
                <a:solidFill>
                  <a:srgbClr val="0070C0"/>
                </a:solidFill>
              </a:rPr>
              <a:t>秒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22" name="橢圓 21">
            <a:extLst>
              <a:ext uri="{FF2B5EF4-FFF2-40B4-BE49-F238E27FC236}">
                <a16:creationId xmlns:a16="http://schemas.microsoft.com/office/drawing/2014/main" id="{1116DA41-9E72-4890-9218-573F4F698E8B}"/>
              </a:ext>
            </a:extLst>
          </p:cNvPr>
          <p:cNvSpPr/>
          <p:nvPr/>
        </p:nvSpPr>
        <p:spPr>
          <a:xfrm>
            <a:off x="7107912" y="4524158"/>
            <a:ext cx="1425731" cy="1360448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40</a:t>
            </a:r>
            <a:r>
              <a:rPr lang="zh-TW" altLang="en-US" sz="2800" b="1" dirty="0">
                <a:solidFill>
                  <a:srgbClr val="0070C0"/>
                </a:solidFill>
              </a:rPr>
              <a:t>秒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23" name="橢圓 22">
            <a:extLst>
              <a:ext uri="{FF2B5EF4-FFF2-40B4-BE49-F238E27FC236}">
                <a16:creationId xmlns:a16="http://schemas.microsoft.com/office/drawing/2014/main" id="{A3762635-CDAC-4F3F-96B9-26FBAEBF6F3D}"/>
              </a:ext>
            </a:extLst>
          </p:cNvPr>
          <p:cNvSpPr/>
          <p:nvPr/>
        </p:nvSpPr>
        <p:spPr>
          <a:xfrm>
            <a:off x="7119619" y="4524158"/>
            <a:ext cx="1425731" cy="1360448"/>
          </a:xfrm>
          <a:prstGeom prst="ellipse">
            <a:avLst/>
          </a:prstGeom>
          <a:solidFill>
            <a:schemeClr val="bg1">
              <a:lumMod val="85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60</a:t>
            </a:r>
            <a:r>
              <a:rPr lang="zh-TW" altLang="en-US" sz="2800" b="1" dirty="0">
                <a:solidFill>
                  <a:srgbClr val="0070C0"/>
                </a:solidFill>
              </a:rPr>
              <a:t>秒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24" name="橢圓 23">
            <a:extLst>
              <a:ext uri="{FF2B5EF4-FFF2-40B4-BE49-F238E27FC236}">
                <a16:creationId xmlns:a16="http://schemas.microsoft.com/office/drawing/2014/main" id="{E3068FBE-EC39-4997-A675-036FF32B108B}"/>
              </a:ext>
            </a:extLst>
          </p:cNvPr>
          <p:cNvSpPr/>
          <p:nvPr/>
        </p:nvSpPr>
        <p:spPr>
          <a:xfrm>
            <a:off x="7120636" y="4524158"/>
            <a:ext cx="1425731" cy="1360448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rgbClr val="0070C0"/>
                </a:solidFill>
              </a:rPr>
              <a:t>1</a:t>
            </a:r>
            <a:r>
              <a:rPr lang="zh-TW" altLang="en-US" sz="2800" b="1" dirty="0">
                <a:solidFill>
                  <a:srgbClr val="0070C0"/>
                </a:solidFill>
              </a:rPr>
              <a:t>分</a:t>
            </a:r>
            <a:endParaRPr lang="en-US" altLang="zh-TW" sz="2800" b="1" dirty="0">
              <a:solidFill>
                <a:srgbClr val="0070C0"/>
              </a:solidFill>
            </a:endParaRPr>
          </a:p>
          <a:p>
            <a:pPr algn="ctr"/>
            <a:r>
              <a:rPr lang="en-US" altLang="zh-TW" sz="2800" b="1" dirty="0">
                <a:solidFill>
                  <a:srgbClr val="0070C0"/>
                </a:solidFill>
              </a:rPr>
              <a:t>20</a:t>
            </a:r>
            <a:r>
              <a:rPr lang="zh-TW" altLang="en-US" sz="2800" b="1" dirty="0">
                <a:solidFill>
                  <a:srgbClr val="0070C0"/>
                </a:solidFill>
              </a:rPr>
              <a:t>秒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25" name="橢圓 24">
            <a:extLst>
              <a:ext uri="{FF2B5EF4-FFF2-40B4-BE49-F238E27FC236}">
                <a16:creationId xmlns:a16="http://schemas.microsoft.com/office/drawing/2014/main" id="{E3152003-6441-4C58-9953-851C17EF7B28}"/>
              </a:ext>
            </a:extLst>
          </p:cNvPr>
          <p:cNvSpPr/>
          <p:nvPr/>
        </p:nvSpPr>
        <p:spPr>
          <a:xfrm>
            <a:off x="7103987" y="4524158"/>
            <a:ext cx="1425731" cy="1360448"/>
          </a:xfrm>
          <a:prstGeom prst="ellipse">
            <a:avLst/>
          </a:prstGeom>
          <a:solidFill>
            <a:schemeClr val="bg1">
              <a:lumMod val="85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1</a:t>
            </a:r>
            <a:r>
              <a:rPr lang="zh-TW" altLang="en-US" sz="2800" b="1" dirty="0">
                <a:solidFill>
                  <a:srgbClr val="0070C0"/>
                </a:solidFill>
              </a:rPr>
              <a:t>分</a:t>
            </a:r>
            <a:endParaRPr lang="en-US" sz="2800" b="1" dirty="0">
              <a:solidFill>
                <a:srgbClr val="0070C0"/>
              </a:solidFill>
            </a:endParaRPr>
          </a:p>
          <a:p>
            <a:pPr algn="ctr"/>
            <a:r>
              <a:rPr lang="en-US" sz="2800" b="1" dirty="0">
                <a:solidFill>
                  <a:srgbClr val="0070C0"/>
                </a:solidFill>
              </a:rPr>
              <a:t>40</a:t>
            </a:r>
            <a:r>
              <a:rPr lang="zh-TW" altLang="en-US" sz="2800" b="1" dirty="0">
                <a:solidFill>
                  <a:srgbClr val="0070C0"/>
                </a:solidFill>
              </a:rPr>
              <a:t>秒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26" name="橢圓 25">
            <a:extLst>
              <a:ext uri="{FF2B5EF4-FFF2-40B4-BE49-F238E27FC236}">
                <a16:creationId xmlns:a16="http://schemas.microsoft.com/office/drawing/2014/main" id="{D196014C-BCF5-49E2-A0C5-275731518C79}"/>
              </a:ext>
            </a:extLst>
          </p:cNvPr>
          <p:cNvSpPr/>
          <p:nvPr/>
        </p:nvSpPr>
        <p:spPr>
          <a:xfrm>
            <a:off x="7112275" y="4533844"/>
            <a:ext cx="1425731" cy="1360448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70C0"/>
              </a:solidFill>
            </a:endParaRPr>
          </a:p>
          <a:p>
            <a:pPr algn="ctr"/>
            <a:r>
              <a:rPr lang="en-US" altLang="zh-TW" sz="2800" b="1" dirty="0">
                <a:solidFill>
                  <a:srgbClr val="0070C0"/>
                </a:solidFill>
              </a:rPr>
              <a:t>2</a:t>
            </a:r>
            <a:r>
              <a:rPr lang="zh-TW" altLang="en-US" sz="2800" b="1" dirty="0">
                <a:solidFill>
                  <a:srgbClr val="0070C0"/>
                </a:solidFill>
              </a:rPr>
              <a:t>分</a:t>
            </a:r>
            <a:endParaRPr lang="en-US" sz="2800" b="1" dirty="0">
              <a:solidFill>
                <a:srgbClr val="0070C0"/>
              </a:solidFill>
            </a:endParaRPr>
          </a:p>
          <a:p>
            <a:pPr algn="ctr"/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27" name="橢圓 26">
            <a:extLst>
              <a:ext uri="{FF2B5EF4-FFF2-40B4-BE49-F238E27FC236}">
                <a16:creationId xmlns:a16="http://schemas.microsoft.com/office/drawing/2014/main" id="{A18FF696-65F4-4CDC-96AE-D9DA8179291B}"/>
              </a:ext>
            </a:extLst>
          </p:cNvPr>
          <p:cNvSpPr/>
          <p:nvPr/>
        </p:nvSpPr>
        <p:spPr>
          <a:xfrm>
            <a:off x="7111889" y="4517879"/>
            <a:ext cx="1425731" cy="1360448"/>
          </a:xfrm>
          <a:prstGeom prst="ellipse">
            <a:avLst/>
          </a:prstGeom>
          <a:solidFill>
            <a:schemeClr val="bg1">
              <a:lumMod val="85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solidFill>
                  <a:srgbClr val="0070C0"/>
                </a:solidFill>
              </a:rPr>
              <a:t>2</a:t>
            </a:r>
            <a:r>
              <a:rPr lang="zh-TW" altLang="en-US" sz="2800" b="1" dirty="0">
                <a:solidFill>
                  <a:srgbClr val="0070C0"/>
                </a:solidFill>
              </a:rPr>
              <a:t>分</a:t>
            </a:r>
            <a:endParaRPr lang="en-US" altLang="zh-TW" sz="2800" b="1" dirty="0">
              <a:solidFill>
                <a:srgbClr val="0070C0"/>
              </a:solidFill>
            </a:endParaRPr>
          </a:p>
          <a:p>
            <a:pPr algn="ctr"/>
            <a:r>
              <a:rPr lang="en-US" altLang="zh-TW" sz="2800" b="1" dirty="0">
                <a:solidFill>
                  <a:srgbClr val="0070C0"/>
                </a:solidFill>
              </a:rPr>
              <a:t>20</a:t>
            </a:r>
            <a:r>
              <a:rPr lang="zh-TW" altLang="en-US" sz="2800" b="1" dirty="0">
                <a:solidFill>
                  <a:srgbClr val="0070C0"/>
                </a:solidFill>
              </a:rPr>
              <a:t>秒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28" name="橢圓 27">
            <a:extLst>
              <a:ext uri="{FF2B5EF4-FFF2-40B4-BE49-F238E27FC236}">
                <a16:creationId xmlns:a16="http://schemas.microsoft.com/office/drawing/2014/main" id="{F67F16D0-039C-40DB-AB37-ECDE054C99C6}"/>
              </a:ext>
            </a:extLst>
          </p:cNvPr>
          <p:cNvSpPr/>
          <p:nvPr/>
        </p:nvSpPr>
        <p:spPr>
          <a:xfrm>
            <a:off x="7107912" y="4533844"/>
            <a:ext cx="1425731" cy="1360448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2</a:t>
            </a:r>
            <a:r>
              <a:rPr lang="zh-TW" altLang="en-US" sz="2800" b="1" dirty="0">
                <a:solidFill>
                  <a:srgbClr val="0070C0"/>
                </a:solidFill>
              </a:rPr>
              <a:t>分</a:t>
            </a:r>
            <a:endParaRPr lang="en-US" sz="2800" b="1" dirty="0">
              <a:solidFill>
                <a:srgbClr val="0070C0"/>
              </a:solidFill>
            </a:endParaRPr>
          </a:p>
          <a:p>
            <a:pPr algn="ctr"/>
            <a:r>
              <a:rPr lang="en-US" sz="2800" b="1" dirty="0">
                <a:solidFill>
                  <a:srgbClr val="0070C0"/>
                </a:solidFill>
              </a:rPr>
              <a:t>40</a:t>
            </a:r>
            <a:r>
              <a:rPr lang="zh-TW" altLang="en-US" sz="2800" b="1" dirty="0">
                <a:solidFill>
                  <a:srgbClr val="0070C0"/>
                </a:solidFill>
              </a:rPr>
              <a:t>秒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29" name="橢圓 28">
            <a:extLst>
              <a:ext uri="{FF2B5EF4-FFF2-40B4-BE49-F238E27FC236}">
                <a16:creationId xmlns:a16="http://schemas.microsoft.com/office/drawing/2014/main" id="{DE332FC5-D61E-4A14-AC38-18DB5DEE2FC8}"/>
              </a:ext>
            </a:extLst>
          </p:cNvPr>
          <p:cNvSpPr/>
          <p:nvPr/>
        </p:nvSpPr>
        <p:spPr>
          <a:xfrm>
            <a:off x="7107912" y="4522882"/>
            <a:ext cx="1425731" cy="1360448"/>
          </a:xfrm>
          <a:prstGeom prst="ellipse">
            <a:avLst/>
          </a:prstGeom>
          <a:solidFill>
            <a:schemeClr val="bg1">
              <a:lumMod val="85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70C0"/>
                </a:solidFill>
              </a:rPr>
              <a:t>3</a:t>
            </a:r>
            <a:r>
              <a:rPr lang="zh-TW" altLang="en-US" sz="4000" b="1" dirty="0">
                <a:solidFill>
                  <a:srgbClr val="0070C0"/>
                </a:solidFill>
              </a:rPr>
              <a:t>分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7A9D87F0-472E-450D-85E3-D3D017B3E083}"/>
              </a:ext>
            </a:extLst>
          </p:cNvPr>
          <p:cNvSpPr/>
          <p:nvPr/>
        </p:nvSpPr>
        <p:spPr>
          <a:xfrm>
            <a:off x="8744381" y="4940731"/>
            <a:ext cx="2679899" cy="5847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</a:rPr>
              <a:t>點一下開始計時</a:t>
            </a:r>
            <a:r>
              <a:rPr lang="en-US" altLang="zh-TW" sz="2800" dirty="0">
                <a:solidFill>
                  <a:srgbClr val="C00000"/>
                </a:solidFill>
              </a:rPr>
              <a:t>3</a:t>
            </a:r>
            <a:r>
              <a:rPr lang="zh-TW" altLang="en-US" dirty="0">
                <a:solidFill>
                  <a:schemeClr val="tx1"/>
                </a:solidFill>
              </a:rPr>
              <a:t>分鐘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C98018BB-8C10-4F8A-B942-41953ADFDE18}"/>
              </a:ext>
            </a:extLst>
          </p:cNvPr>
          <p:cNvSpPr/>
          <p:nvPr/>
        </p:nvSpPr>
        <p:spPr>
          <a:xfrm>
            <a:off x="8729528" y="4859115"/>
            <a:ext cx="2765785" cy="709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BD0200"/>
                </a:solidFill>
              </a:rPr>
              <a:t>Times</a:t>
            </a:r>
            <a:r>
              <a:rPr lang="zh-TW" altLang="en-US" sz="4000" b="1" dirty="0">
                <a:solidFill>
                  <a:srgbClr val="BD0200"/>
                </a:solidFill>
              </a:rPr>
              <a:t> </a:t>
            </a:r>
            <a:r>
              <a:rPr lang="en-US" altLang="zh-TW" sz="4000" b="1" dirty="0">
                <a:solidFill>
                  <a:srgbClr val="BD0200"/>
                </a:solidFill>
              </a:rPr>
              <a:t>UP</a:t>
            </a:r>
            <a:endParaRPr lang="en-US" sz="4000" b="1" dirty="0">
              <a:solidFill>
                <a:srgbClr val="BD02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929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4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0"/>
                            </p:stCondLst>
                            <p:childTnLst>
                              <p:par>
                                <p:cTn id="2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0"/>
                            </p:stCondLst>
                            <p:childTnLst>
                              <p:par>
                                <p:cTn id="2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0"/>
                            </p:stCondLst>
                            <p:childTnLst>
                              <p:par>
                                <p:cTn id="2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40000"/>
                            </p:stCondLst>
                            <p:childTnLst>
                              <p:par>
                                <p:cTn id="3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60000"/>
                            </p:stCondLst>
                            <p:childTnLst>
                              <p:par>
                                <p:cTn id="4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80000"/>
                            </p:stCondLst>
                            <p:childTnLst>
                              <p:par>
                                <p:cTn id="4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E5CF6ACC-096F-4EB4-9325-351530D7C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463636"/>
            <a:ext cx="9720072" cy="1499616"/>
          </a:xfrm>
        </p:spPr>
        <p:txBody>
          <a:bodyPr>
            <a:normAutofit/>
          </a:bodyPr>
          <a:lstStyle/>
          <a:p>
            <a:r>
              <a:rPr lang="zh-TW" altLang="en-US" sz="3600" b="1" dirty="0">
                <a:solidFill>
                  <a:schemeClr val="accent6">
                    <a:lumMod val="75000"/>
                  </a:schemeClr>
                </a:solidFill>
              </a:rPr>
              <a:t>如果你是旁觀者，你可以這樣做：</a:t>
            </a:r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6B3DA753-FCE5-4B64-93B9-4C368ABCF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555154"/>
            <a:ext cx="10029952" cy="2082800"/>
          </a:xfrm>
        </p:spPr>
        <p:txBody>
          <a:bodyPr>
            <a:normAutofit/>
          </a:bodyPr>
          <a:lstStyle/>
          <a:p>
            <a:r>
              <a:rPr lang="en-US" sz="3200" dirty="0"/>
              <a:t>1 </a:t>
            </a:r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</a:rPr>
              <a:t>陪伴</a:t>
            </a:r>
            <a:r>
              <a:rPr lang="zh-TW" altLang="en-US" sz="3200" dirty="0"/>
              <a:t>：當被霸凌者的朋友，讓被霸凌者不被孤立。</a:t>
            </a:r>
            <a:endParaRPr lang="en-US" altLang="zh-TW" sz="3200" dirty="0"/>
          </a:p>
          <a:p>
            <a:r>
              <a:rPr lang="en-US" sz="3200" dirty="0"/>
              <a:t>2</a:t>
            </a:r>
            <a:r>
              <a:rPr lang="zh-TW" altLang="en-US" sz="3200" dirty="0"/>
              <a:t> </a:t>
            </a:r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</a:rPr>
              <a:t>阻止</a:t>
            </a:r>
            <a:r>
              <a:rPr lang="zh-TW" altLang="en-US" sz="3200" dirty="0"/>
              <a:t>：阻止霸凌者的不當行為。</a:t>
            </a:r>
            <a:endParaRPr lang="en-US" altLang="zh-TW" sz="3200" dirty="0"/>
          </a:p>
          <a:p>
            <a:r>
              <a:rPr lang="en-US" sz="3200" dirty="0"/>
              <a:t>3 </a:t>
            </a:r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</a:rPr>
              <a:t>尋求幫助</a:t>
            </a:r>
            <a:r>
              <a:rPr lang="zh-TW" altLang="en-US" sz="3200" dirty="0"/>
              <a:t>：告訴父母、師長，尋求更多人的幫助。</a:t>
            </a:r>
            <a:endParaRPr lang="en-US" altLang="zh-TW" sz="3200" dirty="0"/>
          </a:p>
          <a:p>
            <a:endParaRPr lang="en-US" sz="3200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AC28D89A-4143-4560-BF78-374FF4047864}"/>
              </a:ext>
            </a:extLst>
          </p:cNvPr>
          <p:cNvSpPr/>
          <p:nvPr/>
        </p:nvSpPr>
        <p:spPr>
          <a:xfrm>
            <a:off x="1024128" y="3698420"/>
            <a:ext cx="9741747" cy="206210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rPr>
              <a:t>你可能覺得事不關己，但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9CBEBD">
                    <a:lumMod val="75000"/>
                  </a:srgbClr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rPr>
              <a:t>眾人的沉默就是默許霸凌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rPr>
              <a:t>。</a:t>
            </a: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srgbClr val="2E2B21"/>
              </a:solidFill>
              <a:effectLst/>
              <a:uLnTx/>
              <a:uFillTx/>
              <a:latin typeface="Tw Cen MT" panose="020B0602020104020603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rPr>
              <a:t>你可能覺得很害怕，沒關係，大家都會害怕。</a:t>
            </a: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srgbClr val="2E2B21"/>
              </a:solidFill>
              <a:effectLst/>
              <a:uLnTx/>
              <a:uFillTx/>
              <a:latin typeface="Tw Cen MT" panose="020B0602020104020603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rPr>
              <a:t>你可以甚麼都不做。但如果你願意鼓起勇氣，</a:t>
            </a: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srgbClr val="2E2B21"/>
              </a:solidFill>
              <a:effectLst/>
              <a:uLnTx/>
              <a:uFillTx/>
              <a:latin typeface="Tw Cen MT" panose="020B0602020104020603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9CBEBD">
                    <a:lumMod val="75000"/>
                  </a:srgbClr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rPr>
              <a:t>伸出援手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rPr>
              <a:t>，你就會讓事情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9CBEBD">
                    <a:lumMod val="75000"/>
                  </a:srgbClr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rPr>
              <a:t>很不一樣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rPr>
              <a:t>。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2B21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432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E5CF6ACC-096F-4EB4-9325-351530D7C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7" y="585216"/>
            <a:ext cx="9720072" cy="1499616"/>
          </a:xfrm>
        </p:spPr>
        <p:txBody>
          <a:bodyPr>
            <a:normAutofit/>
          </a:bodyPr>
          <a:lstStyle/>
          <a:p>
            <a:r>
              <a:rPr lang="zh-TW" altLang="en-US" sz="3600" b="1" dirty="0">
                <a:solidFill>
                  <a:schemeClr val="accent6">
                    <a:lumMod val="75000"/>
                  </a:schemeClr>
                </a:solidFill>
              </a:rPr>
              <a:t>如果你是被霸凌者，你可以這樣做：</a:t>
            </a:r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6B3DA753-FCE5-4B64-93B9-4C368ABCF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7" y="1930176"/>
            <a:ext cx="10416505" cy="4342608"/>
          </a:xfrm>
        </p:spPr>
        <p:txBody>
          <a:bodyPr>
            <a:normAutofit/>
          </a:bodyPr>
          <a:lstStyle/>
          <a:p>
            <a:r>
              <a:rPr lang="en-US" sz="3200" dirty="0"/>
              <a:t>1 </a:t>
            </a:r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</a:rPr>
              <a:t>蒐證</a:t>
            </a:r>
            <a:r>
              <a:rPr lang="zh-TW" altLang="en-US" sz="3200" dirty="0"/>
              <a:t>：截圖保留證據，並提出申訴或檢舉。</a:t>
            </a:r>
            <a:endParaRPr lang="en-US" altLang="zh-TW" sz="3200" dirty="0"/>
          </a:p>
          <a:p>
            <a:r>
              <a:rPr lang="en-US" sz="3200" dirty="0"/>
              <a:t>2</a:t>
            </a:r>
            <a:r>
              <a:rPr lang="zh-TW" altLang="en-US" sz="3200" dirty="0"/>
              <a:t> </a:t>
            </a:r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</a:rPr>
              <a:t>阻止</a:t>
            </a:r>
            <a:r>
              <a:rPr lang="zh-TW" altLang="en-US" sz="3200" dirty="0"/>
              <a:t>：請霸凌者停止他的不當行為，或善用</a:t>
            </a:r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</a:rPr>
              <a:t>隱私設定</a:t>
            </a:r>
            <a:r>
              <a:rPr lang="zh-TW" altLang="en-US" sz="3200" dirty="0"/>
              <a:t>，  </a:t>
            </a:r>
            <a:endParaRPr lang="en-US" altLang="zh-TW" sz="3200" dirty="0"/>
          </a:p>
          <a:p>
            <a:r>
              <a:rPr lang="zh-TW" altLang="en-US" sz="3200" dirty="0"/>
              <a:t>              提高他人的留言內容權限。</a:t>
            </a:r>
            <a:endParaRPr lang="en-US" altLang="zh-TW" sz="3200" dirty="0"/>
          </a:p>
          <a:p>
            <a:r>
              <a:rPr lang="en-US" altLang="zh-TW" sz="3200" dirty="0"/>
              <a:t>3 </a:t>
            </a:r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</a:rPr>
              <a:t>離開</a:t>
            </a:r>
            <a:r>
              <a:rPr lang="zh-TW" altLang="en-US" sz="3200" dirty="0"/>
              <a:t>：終止對話，離開聊天室，你可以封鎖對方的帳號</a:t>
            </a:r>
            <a:endParaRPr lang="en-US" altLang="zh-TW" sz="3200" dirty="0"/>
          </a:p>
          <a:p>
            <a:pPr marL="0" indent="0">
              <a:buNone/>
            </a:pPr>
            <a:r>
              <a:rPr lang="en-US" altLang="zh-TW" sz="3200" dirty="0"/>
              <a:t>              </a:t>
            </a:r>
            <a:r>
              <a:rPr lang="zh-TW" altLang="en-US" sz="3200" dirty="0"/>
              <a:t>、電話號碼、</a:t>
            </a:r>
            <a:r>
              <a:rPr lang="en-US" altLang="zh-TW" sz="3200" dirty="0"/>
              <a:t>E-mail</a:t>
            </a:r>
            <a:r>
              <a:rPr lang="zh-TW" altLang="en-US" sz="3200" dirty="0"/>
              <a:t>，並且別再觀看任何留言。</a:t>
            </a:r>
            <a:endParaRPr lang="en-US" altLang="zh-TW" sz="3200" dirty="0"/>
          </a:p>
          <a:p>
            <a:r>
              <a:rPr lang="en-US" sz="3200" dirty="0"/>
              <a:t>4 </a:t>
            </a:r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</a:rPr>
              <a:t>尋求幫助</a:t>
            </a:r>
            <a:r>
              <a:rPr lang="zh-TW" altLang="en-US" sz="3200" dirty="0"/>
              <a:t>：尋求父母、老師、學校、其他人的幫忙。</a:t>
            </a:r>
            <a:endParaRPr lang="en-US" altLang="zh-TW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88171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E5CF6ACC-096F-4EB4-9325-351530D7C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10253472" cy="1499616"/>
          </a:xfrm>
        </p:spPr>
        <p:txBody>
          <a:bodyPr>
            <a:normAutofit/>
          </a:bodyPr>
          <a:lstStyle/>
          <a:p>
            <a:r>
              <a:rPr lang="zh-TW" altLang="en-US" sz="3600" b="1" dirty="0">
                <a:solidFill>
                  <a:schemeClr val="accent6">
                    <a:lumMod val="75000"/>
                  </a:schemeClr>
                </a:solidFill>
              </a:rPr>
              <a:t>除了父母師長，這些也可以幫助你：</a:t>
            </a:r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6B3DA753-FCE5-4B64-93B9-4C368ABCF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786730"/>
            <a:ext cx="10293160" cy="434260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1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iWIN</a:t>
            </a:r>
            <a:r>
              <a:rPr lang="zh-TW" altLang="en-US" sz="3200" dirty="0"/>
              <a:t>：國家通訊委員會所設立的網路內容防護機構，受理申述有害兒少發展網際網路內容，協助民眾針對「明顯、嚴重」的霸凌內容、洩漏個資、私密照</a:t>
            </a:r>
            <a:r>
              <a:rPr lang="en-US" altLang="zh-TW" sz="3200" dirty="0"/>
              <a:t>……</a:t>
            </a:r>
            <a:r>
              <a:rPr lang="zh-TW" altLang="en-US" sz="3200" dirty="0"/>
              <a:t>等與平台業者溝通緊急刪除、隱藏網路上的內容。</a:t>
            </a:r>
            <a:endParaRPr lang="en-US" altLang="zh-TW" sz="3200" dirty="0"/>
          </a:p>
          <a:p>
            <a:pPr>
              <a:lnSpc>
                <a:spcPct val="150000"/>
              </a:lnSpc>
            </a:pPr>
            <a:r>
              <a:rPr lang="en-US" altLang="zh-TW" sz="3200" b="1" dirty="0">
                <a:solidFill>
                  <a:schemeClr val="accent2">
                    <a:lumMod val="75000"/>
                  </a:schemeClr>
                </a:solidFill>
              </a:rPr>
              <a:t>2 </a:t>
            </a:r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</a:rPr>
              <a:t>教育部防治霸凌諮詢反映專線</a:t>
            </a:r>
            <a:r>
              <a:rPr lang="zh-TW" altLang="en-US" sz="3200" dirty="0"/>
              <a:t>：</a:t>
            </a:r>
            <a:r>
              <a:rPr lang="en-US" altLang="zh-TW" sz="3200" dirty="0"/>
              <a:t>0800-200-885</a:t>
            </a:r>
          </a:p>
          <a:p>
            <a:pPr marL="0" indent="0">
              <a:lnSpc>
                <a:spcPct val="150000"/>
              </a:lnSpc>
              <a:buNone/>
            </a:pPr>
            <a:endParaRPr lang="en-US" altLang="zh-TW" sz="24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0597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E5CF6ACC-096F-4EB4-9325-351530D7C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397" y="2908808"/>
            <a:ext cx="10453245" cy="104038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dirty="0"/>
              <a:t>經過上述的討論，你想好下次面對網路霸凌你要怎麼做了嗎？</a:t>
            </a:r>
            <a:r>
              <a:rPr lang="zh-TW" altLang="en-US" sz="3200" b="1" dirty="0">
                <a:solidFill>
                  <a:schemeClr val="accent6">
                    <a:lumMod val="75000"/>
                  </a:schemeClr>
                </a:solidFill>
              </a:rPr>
              <a:t>請將您的決定寫在學習單上的「留言板」中</a:t>
            </a:r>
            <a:r>
              <a:rPr lang="zh-TW" altLang="en-US" sz="3200" dirty="0"/>
              <a:t>，並告訴更多人。</a:t>
            </a:r>
            <a:br>
              <a:rPr lang="en-US" altLang="zh-TW" sz="3200" dirty="0"/>
            </a:br>
            <a:r>
              <a:rPr lang="zh-TW" altLang="en-US" sz="3200" dirty="0"/>
              <a:t>如果你願意</a:t>
            </a:r>
            <a:r>
              <a:rPr lang="zh-TW" altLang="en-US" sz="3200" b="1" dirty="0">
                <a:solidFill>
                  <a:schemeClr val="accent6">
                    <a:lumMod val="75000"/>
                  </a:schemeClr>
                </a:solidFill>
              </a:rPr>
              <a:t>，也可以將留言板拍照，上傳到網路</a:t>
            </a:r>
            <a:r>
              <a:rPr lang="zh-TW" altLang="en-US" sz="3200" dirty="0"/>
              <a:t>，告訴更多人如何面對網路霸凌。</a:t>
            </a:r>
            <a:br>
              <a:rPr lang="en-US" altLang="zh-TW" sz="3200" dirty="0"/>
            </a:br>
            <a:r>
              <a:rPr lang="zh-TW" altLang="en-US" sz="3200" dirty="0"/>
              <a:t>            </a:t>
            </a:r>
            <a:r>
              <a:rPr lang="zh-TW" altLang="en-US" sz="3600" b="1" i="1" dirty="0">
                <a:solidFill>
                  <a:schemeClr val="accent2">
                    <a:lumMod val="75000"/>
                  </a:schemeClr>
                </a:solidFill>
              </a:rPr>
              <a:t>讓我們一起維護人權，終止網路霸凌！</a:t>
            </a:r>
            <a:br>
              <a:rPr lang="en-US" sz="3600" b="1" i="1" dirty="0">
                <a:solidFill>
                  <a:schemeClr val="accent2">
                    <a:lumMod val="75000"/>
                  </a:schemeClr>
                </a:solidFill>
              </a:rPr>
            </a:br>
            <a:endParaRPr lang="en-US" sz="36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0342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E5CF6ACC-096F-4EB4-9325-351530D7C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768096"/>
            <a:ext cx="9720072" cy="104038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TW" altLang="en-US" sz="3600" b="1" dirty="0">
                <a:solidFill>
                  <a:schemeClr val="accent6">
                    <a:lumMod val="75000"/>
                  </a:schemeClr>
                </a:solidFill>
              </a:rPr>
              <a:t>最後，想要告訴每一個孩子</a:t>
            </a:r>
            <a:r>
              <a:rPr lang="zh-TW" altLang="en-US" sz="3200" b="1" dirty="0">
                <a:solidFill>
                  <a:schemeClr val="accent6">
                    <a:lumMod val="75000"/>
                  </a:schemeClr>
                </a:solidFill>
              </a:rPr>
              <a:t>：</a:t>
            </a:r>
            <a:endParaRPr lang="en-U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D850E79-5876-4F59-873D-8CF162FECB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4593" y="1973946"/>
            <a:ext cx="7093204" cy="4023360"/>
          </a:xfrm>
          <a:solidFill>
            <a:schemeClr val="accent2">
              <a:lumMod val="40000"/>
              <a:lumOff val="60000"/>
            </a:schemeClr>
          </a:solidFill>
        </p:spPr>
        <p:txBody>
          <a:bodyPr vert="eaVert">
            <a:normAutofit fontScale="92500" lnSpcReduction="10000"/>
          </a:bodyPr>
          <a:lstStyle/>
          <a:p>
            <a:pPr marL="0" indent="0">
              <a:buNone/>
            </a:pPr>
            <a:endParaRPr lang="en-US" altLang="zh-TW" sz="2000" dirty="0">
              <a:latin typeface="+mn-ea"/>
            </a:endParaRPr>
          </a:p>
          <a:p>
            <a:pPr marL="0" indent="0">
              <a:buNone/>
            </a:pPr>
            <a:r>
              <a:rPr lang="zh-TW" altLang="en-US" sz="2000" dirty="0">
                <a:latin typeface="+mn-ea"/>
              </a:rPr>
              <a:t> 世界末日了我要給你抱抱</a:t>
            </a:r>
            <a:endParaRPr lang="en-US" altLang="zh-TW" sz="2000" dirty="0">
              <a:latin typeface="+mn-ea"/>
            </a:endParaRPr>
          </a:p>
          <a:p>
            <a:endParaRPr lang="en-US" altLang="zh-TW" sz="3200" dirty="0">
              <a:latin typeface="+mn-ea"/>
            </a:endParaRPr>
          </a:p>
          <a:p>
            <a:pPr marL="0" indent="0">
              <a:buNone/>
            </a:pPr>
            <a:r>
              <a:rPr lang="zh-TW" altLang="en-US" sz="3200" dirty="0">
                <a:latin typeface="+mn-ea"/>
              </a:rPr>
              <a:t> 雖然被沒有心的怪物</a:t>
            </a:r>
            <a:endParaRPr lang="en-US" altLang="zh-TW" sz="3200" dirty="0">
              <a:latin typeface="+mn-ea"/>
            </a:endParaRPr>
          </a:p>
          <a:p>
            <a:pPr marL="0" indent="0">
              <a:buNone/>
            </a:pPr>
            <a:r>
              <a:rPr lang="zh-TW" altLang="en-US" sz="3200" dirty="0">
                <a:latin typeface="+mn-ea"/>
              </a:rPr>
              <a:t> 咬了一口</a:t>
            </a:r>
            <a:endParaRPr lang="en-US" altLang="zh-TW" sz="3200" dirty="0">
              <a:latin typeface="+mn-ea"/>
            </a:endParaRPr>
          </a:p>
          <a:p>
            <a:pPr marL="0" indent="0">
              <a:buNone/>
            </a:pPr>
            <a:r>
              <a:rPr lang="zh-TW" altLang="en-US" sz="3200" dirty="0">
                <a:latin typeface="+mn-ea"/>
              </a:rPr>
              <a:t> 還是要記得</a:t>
            </a:r>
            <a:endParaRPr lang="en-US" altLang="zh-TW" sz="3200" dirty="0">
              <a:latin typeface="+mn-ea"/>
            </a:endParaRPr>
          </a:p>
          <a:p>
            <a:pPr marL="0" indent="0">
              <a:buNone/>
            </a:pPr>
            <a:r>
              <a:rPr lang="zh-TW" altLang="en-US" sz="3200" dirty="0">
                <a:latin typeface="+mn-ea"/>
              </a:rPr>
              <a:t> 不要變成牠們</a:t>
            </a:r>
            <a:endParaRPr lang="en-US" altLang="zh-TW" sz="3200" dirty="0">
              <a:latin typeface="+mn-ea"/>
            </a:endParaRPr>
          </a:p>
          <a:p>
            <a:pPr marL="0" indent="0">
              <a:buNone/>
            </a:pPr>
            <a:r>
              <a:rPr lang="zh-TW" altLang="en-US" sz="3200" dirty="0">
                <a:latin typeface="+mn-ea"/>
              </a:rPr>
              <a:t> 就算很痛苦</a:t>
            </a:r>
            <a:endParaRPr lang="en-US" altLang="zh-TW" sz="3200" dirty="0">
              <a:latin typeface="+mn-ea"/>
            </a:endParaRPr>
          </a:p>
          <a:p>
            <a:pPr marL="0" indent="0">
              <a:buNone/>
            </a:pPr>
            <a:r>
              <a:rPr lang="zh-TW" altLang="en-US" sz="3200" dirty="0">
                <a:latin typeface="+mn-ea"/>
              </a:rPr>
              <a:t> 也不要忘記</a:t>
            </a:r>
            <a:endParaRPr lang="en-US" altLang="zh-TW" sz="3200" dirty="0">
              <a:latin typeface="+mn-ea"/>
            </a:endParaRPr>
          </a:p>
          <a:p>
            <a:pPr marL="0" indent="0">
              <a:buNone/>
            </a:pPr>
            <a:r>
              <a:rPr lang="zh-TW" altLang="en-US" sz="3200" dirty="0">
                <a:latin typeface="+mn-ea"/>
              </a:rPr>
              <a:t> 愛這件事</a:t>
            </a:r>
            <a:endParaRPr lang="en-US" altLang="zh-TW" sz="3200" dirty="0">
              <a:latin typeface="+mn-ea"/>
            </a:endParaRPr>
          </a:p>
          <a:p>
            <a:pPr marL="0" indent="0">
              <a:buNone/>
            </a:pPr>
            <a:r>
              <a:rPr lang="zh-TW" altLang="en-US" sz="3200" dirty="0">
                <a:latin typeface="+mn-ea"/>
              </a:rPr>
              <a:t> 非常重要</a:t>
            </a:r>
            <a:endParaRPr lang="en-US" altLang="zh-TW" sz="3200" dirty="0">
              <a:latin typeface="+mn-ea"/>
            </a:endParaRPr>
          </a:p>
          <a:p>
            <a:r>
              <a:rPr lang="zh-TW" altLang="en-US" dirty="0">
                <a:latin typeface="+mn-ea"/>
              </a:rPr>
              <a:t>                                  </a:t>
            </a:r>
            <a:endParaRPr lang="en-US" altLang="zh-TW" dirty="0">
              <a:latin typeface="+mn-ea"/>
            </a:endParaRPr>
          </a:p>
          <a:p>
            <a:r>
              <a:rPr lang="zh-TW" altLang="en-US" dirty="0">
                <a:latin typeface="+mn-ea"/>
              </a:rPr>
              <a:t>                                       </a:t>
            </a:r>
            <a:endParaRPr lang="en-US" dirty="0">
              <a:latin typeface="+mn-ea"/>
            </a:endParaRPr>
          </a:p>
          <a:p>
            <a:r>
              <a:rPr lang="zh-TW" altLang="en-US" dirty="0"/>
              <a:t>                                        潘柏霖   </a:t>
            </a:r>
            <a:endParaRPr lang="en-US" dirty="0"/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1FF445E1-257C-4B94-B320-4F8C933D61A2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094299" y="239499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983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1F23F7F3-0436-4C26-AD7E-FCFB414945DE}"/>
              </a:ext>
            </a:extLst>
          </p:cNvPr>
          <p:cNvSpPr txBox="1"/>
          <p:nvPr/>
        </p:nvSpPr>
        <p:spPr>
          <a:xfrm>
            <a:off x="6284496" y="908525"/>
            <a:ext cx="514592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dirty="0"/>
              <a:t>她是</a:t>
            </a:r>
            <a:r>
              <a:rPr lang="en-US" altLang="zh-TW" sz="3200" b="1" dirty="0">
                <a:solidFill>
                  <a:schemeClr val="accent2">
                    <a:lumMod val="75000"/>
                  </a:schemeClr>
                </a:solidFill>
              </a:rPr>
              <a:t>Alisha</a:t>
            </a:r>
            <a:r>
              <a:rPr lang="zh-TW" altLang="en-US" sz="3200" dirty="0"/>
              <a:t>，</a:t>
            </a:r>
            <a:r>
              <a:rPr lang="en-US" altLang="zh-TW" sz="3200" dirty="0"/>
              <a:t>14</a:t>
            </a:r>
            <a:r>
              <a:rPr lang="zh-TW" altLang="en-US" sz="3200" dirty="0"/>
              <a:t>歲，住在法國，平常喜歡在網路上和朋友聊天。</a:t>
            </a:r>
            <a:endParaRPr lang="en-US" altLang="zh-TW" dirty="0"/>
          </a:p>
          <a:p>
            <a:endParaRPr lang="en-US" altLang="zh-TW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22E30406-CFAC-4C23-ADA7-B316C8156191}"/>
              </a:ext>
            </a:extLst>
          </p:cNvPr>
          <p:cNvSpPr txBox="1"/>
          <p:nvPr/>
        </p:nvSpPr>
        <p:spPr>
          <a:xfrm>
            <a:off x="6284496" y="3493848"/>
            <a:ext cx="498149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b="1" dirty="0">
                <a:solidFill>
                  <a:schemeClr val="accent6">
                    <a:lumMod val="75000"/>
                  </a:schemeClr>
                </a:solidFill>
              </a:rPr>
              <a:t>你有使用網路的習慣嗎？</a:t>
            </a:r>
            <a:endParaRPr lang="en-US" altLang="zh-TW" sz="3200" b="1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TW" altLang="en-US" sz="3200" b="1" dirty="0">
                <a:solidFill>
                  <a:schemeClr val="accent6">
                    <a:lumMod val="75000"/>
                  </a:schemeClr>
                </a:solidFill>
              </a:rPr>
              <a:t>喜歡在網路上做甚麼？</a:t>
            </a:r>
            <a:endParaRPr lang="en-US" altLang="zh-TW" b="1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altLang="zh-TW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AD12CF3-0955-4E64-84B5-9DE4ADFA5A7C}"/>
              </a:ext>
            </a:extLst>
          </p:cNvPr>
          <p:cNvSpPr/>
          <p:nvPr/>
        </p:nvSpPr>
        <p:spPr>
          <a:xfrm>
            <a:off x="7592346" y="6581001"/>
            <a:ext cx="459965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200" dirty="0"/>
              <a:t>圖片來源：</a:t>
            </a:r>
            <a:r>
              <a:rPr lang="en-US" altLang="zh-TW" sz="1200" dirty="0"/>
              <a:t> https://www.ettoday.net/news/20210313/1937448.htm</a:t>
            </a:r>
            <a:endParaRPr lang="en-US" sz="1200" dirty="0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2E5544C1-D285-4F7F-BE97-E72A233978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966" r="15006"/>
          <a:stretch/>
        </p:blipFill>
        <p:spPr>
          <a:xfrm>
            <a:off x="926012" y="1038476"/>
            <a:ext cx="5145924" cy="482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156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AFC1CED9-34DA-496B-A8CB-97176EA676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713" y="765175"/>
            <a:ext cx="8065937" cy="5364163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509E2978-D217-430B-B4A9-D1247DCC23F3}"/>
              </a:ext>
            </a:extLst>
          </p:cNvPr>
          <p:cNvSpPr txBox="1"/>
          <p:nvPr/>
        </p:nvSpPr>
        <p:spPr>
          <a:xfrm>
            <a:off x="4884821" y="996626"/>
            <a:ext cx="6432466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/>
              <a:t>為什麼有這麼多人？發生了甚麼事？</a:t>
            </a:r>
            <a:endParaRPr lang="en-US" sz="3200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C7A5CEF-C138-4A93-A9D4-A05E5B80484B}"/>
              </a:ext>
            </a:extLst>
          </p:cNvPr>
          <p:cNvSpPr/>
          <p:nvPr/>
        </p:nvSpPr>
        <p:spPr>
          <a:xfrm>
            <a:off x="7385402" y="6581001"/>
            <a:ext cx="47003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200" dirty="0"/>
              <a:t>資料來源：</a:t>
            </a:r>
            <a:r>
              <a:rPr lang="en-US" sz="1200" dirty="0"/>
              <a:t>https://global.udn.com/global_vision/story/8662/5330035</a:t>
            </a:r>
          </a:p>
        </p:txBody>
      </p:sp>
    </p:spTree>
    <p:extLst>
      <p:ext uri="{BB962C8B-B14F-4D97-AF65-F5344CB8AC3E}">
        <p14:creationId xmlns:p14="http://schemas.microsoft.com/office/powerpoint/2010/main" val="1480757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F0834AF-B426-4843-88E8-37D2DBFEF5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4713" y="858059"/>
            <a:ext cx="10442575" cy="529049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b="1" dirty="0">
                <a:solidFill>
                  <a:schemeClr val="accent2">
                    <a:lumMod val="75000"/>
                  </a:schemeClr>
                </a:solidFill>
              </a:rPr>
              <a:t>Alisha</a:t>
            </a:r>
            <a:r>
              <a:rPr lang="zh-TW" altLang="en-US" sz="3200" dirty="0"/>
              <a:t>和</a:t>
            </a:r>
            <a:r>
              <a:rPr lang="en-US" altLang="zh-TW" sz="3200" b="1" dirty="0">
                <a:solidFill>
                  <a:schemeClr val="bg2">
                    <a:lumMod val="50000"/>
                  </a:schemeClr>
                </a:solidFill>
              </a:rPr>
              <a:t> A</a:t>
            </a:r>
            <a:r>
              <a:rPr lang="zh-TW" altLang="en-US" sz="3200" b="1" dirty="0">
                <a:solidFill>
                  <a:schemeClr val="bg2">
                    <a:lumMod val="50000"/>
                  </a:schemeClr>
                </a:solidFill>
              </a:rPr>
              <a:t>男</a:t>
            </a:r>
            <a:r>
              <a:rPr lang="en-US" altLang="zh-TW" sz="3200" b="1" dirty="0">
                <a:solidFill>
                  <a:schemeClr val="bg2">
                    <a:lumMod val="50000"/>
                  </a:schemeClr>
                </a:solidFill>
              </a:rPr>
              <a:t>B</a:t>
            </a:r>
            <a:r>
              <a:rPr lang="zh-TW" altLang="en-US" sz="3200" b="1" dirty="0">
                <a:solidFill>
                  <a:schemeClr val="bg2">
                    <a:lumMod val="50000"/>
                  </a:schemeClr>
                </a:solidFill>
              </a:rPr>
              <a:t>女</a:t>
            </a:r>
            <a:r>
              <a:rPr lang="zh-TW" altLang="en-US" sz="3200" dirty="0"/>
              <a:t>三人是同班好友，</a:t>
            </a:r>
            <a:r>
              <a:rPr lang="en-US" altLang="zh-TW" sz="3200" b="1" dirty="0">
                <a:solidFill>
                  <a:schemeClr val="bg2">
                    <a:lumMod val="50000"/>
                  </a:schemeClr>
                </a:solidFill>
              </a:rPr>
              <a:t>A</a:t>
            </a:r>
            <a:r>
              <a:rPr lang="zh-TW" altLang="en-US" sz="3200" b="1" dirty="0">
                <a:solidFill>
                  <a:schemeClr val="bg2">
                    <a:lumMod val="50000"/>
                  </a:schemeClr>
                </a:solidFill>
              </a:rPr>
              <a:t>男</a:t>
            </a:r>
            <a:r>
              <a:rPr lang="zh-TW" altLang="en-US" sz="3200" dirty="0"/>
              <a:t>曾經短暫和</a:t>
            </a:r>
            <a:r>
              <a:rPr lang="en-US" altLang="zh-TW" sz="3200" b="1" dirty="0">
                <a:solidFill>
                  <a:schemeClr val="accent2">
                    <a:lumMod val="75000"/>
                  </a:schemeClr>
                </a:solidFill>
              </a:rPr>
              <a:t>Alisha</a:t>
            </a:r>
            <a:r>
              <a:rPr lang="zh-TW" altLang="en-US" sz="3200" dirty="0"/>
              <a:t>交往，分手後</a:t>
            </a:r>
            <a:r>
              <a:rPr lang="en-US" altLang="zh-TW" sz="3200" b="1" dirty="0">
                <a:solidFill>
                  <a:schemeClr val="bg2">
                    <a:lumMod val="50000"/>
                  </a:schemeClr>
                </a:solidFill>
              </a:rPr>
              <a:t>A</a:t>
            </a:r>
            <a:r>
              <a:rPr lang="zh-TW" altLang="en-US" sz="3200" b="1" dirty="0">
                <a:solidFill>
                  <a:schemeClr val="bg2">
                    <a:lumMod val="50000"/>
                  </a:schemeClr>
                </a:solidFill>
              </a:rPr>
              <a:t>男與</a:t>
            </a:r>
            <a:r>
              <a:rPr lang="en-US" altLang="zh-TW" sz="3200" b="1" dirty="0">
                <a:solidFill>
                  <a:schemeClr val="bg2">
                    <a:lumMod val="50000"/>
                  </a:schemeClr>
                </a:solidFill>
              </a:rPr>
              <a:t>B</a:t>
            </a:r>
            <a:r>
              <a:rPr lang="zh-TW" altLang="en-US" sz="3200" b="1" dirty="0">
                <a:solidFill>
                  <a:schemeClr val="bg2">
                    <a:lumMod val="50000"/>
                  </a:schemeClr>
                </a:solidFill>
              </a:rPr>
              <a:t>女</a:t>
            </a:r>
            <a:r>
              <a:rPr lang="zh-TW" altLang="en-US" sz="3200" dirty="0"/>
              <a:t>成為男女朋友，這時三人的友情產生了變化。</a:t>
            </a:r>
            <a:r>
              <a:rPr lang="en-US" altLang="zh-TW" sz="3200" b="1" dirty="0">
                <a:solidFill>
                  <a:schemeClr val="bg2">
                    <a:lumMod val="50000"/>
                  </a:schemeClr>
                </a:solidFill>
              </a:rPr>
              <a:t>A</a:t>
            </a:r>
            <a:r>
              <a:rPr lang="zh-TW" altLang="en-US" sz="3200" b="1" dirty="0">
                <a:solidFill>
                  <a:schemeClr val="bg2">
                    <a:lumMod val="50000"/>
                  </a:schemeClr>
                </a:solidFill>
              </a:rPr>
              <a:t>男</a:t>
            </a:r>
            <a:r>
              <a:rPr lang="zh-TW" altLang="en-US" sz="3200" dirty="0"/>
              <a:t>透過釣魚軟體非法入侵了</a:t>
            </a:r>
            <a:r>
              <a:rPr lang="en-US" altLang="zh-TW" sz="3200" b="1" dirty="0">
                <a:solidFill>
                  <a:schemeClr val="accent2">
                    <a:lumMod val="75000"/>
                  </a:schemeClr>
                </a:solidFill>
              </a:rPr>
              <a:t>Alisha</a:t>
            </a:r>
            <a:r>
              <a:rPr lang="zh-TW" altLang="en-US" sz="3200" dirty="0"/>
              <a:t>的手機，取得手機內</a:t>
            </a:r>
            <a:r>
              <a:rPr lang="en-US" altLang="zh-TW" sz="3200" b="1" dirty="0">
                <a:solidFill>
                  <a:schemeClr val="accent2">
                    <a:lumMod val="75000"/>
                  </a:schemeClr>
                </a:solidFill>
              </a:rPr>
              <a:t>Alisha</a:t>
            </a:r>
            <a:r>
              <a:rPr lang="zh-TW" altLang="en-US" sz="3200" dirty="0"/>
              <a:t>只穿著內衣的照片，惡意上傳到網路上的班級社群，並且以難聽的字彙在網路上辱罵</a:t>
            </a:r>
            <a:r>
              <a:rPr lang="en-US" altLang="zh-TW" sz="3200" b="1" dirty="0">
                <a:solidFill>
                  <a:schemeClr val="accent2">
                    <a:lumMod val="75000"/>
                  </a:schemeClr>
                </a:solidFill>
              </a:rPr>
              <a:t>Alisha</a:t>
            </a:r>
            <a:r>
              <a:rPr lang="zh-TW" altLang="en-US" sz="3200" dirty="0"/>
              <a:t>，對她寄送死亡威脅，整起事件造成</a:t>
            </a:r>
            <a:r>
              <a:rPr lang="en-US" altLang="zh-TW" sz="3200" b="1" dirty="0">
                <a:solidFill>
                  <a:schemeClr val="accent2">
                    <a:lumMod val="75000"/>
                  </a:schemeClr>
                </a:solidFill>
              </a:rPr>
              <a:t>Alisha</a:t>
            </a:r>
            <a:r>
              <a:rPr lang="zh-TW" altLang="en-US" sz="3200" dirty="0"/>
              <a:t>身心極大的痛苦，甚至讓</a:t>
            </a:r>
            <a:r>
              <a:rPr lang="en-US" altLang="zh-TW" sz="3200" b="1" dirty="0">
                <a:solidFill>
                  <a:schemeClr val="accent2">
                    <a:lumMod val="75000"/>
                  </a:schemeClr>
                </a:solidFill>
              </a:rPr>
              <a:t>Alisha</a:t>
            </a:r>
            <a:r>
              <a:rPr lang="zh-TW" altLang="en-US" sz="3200" dirty="0"/>
              <a:t>不願去學校上課。</a:t>
            </a:r>
            <a:endParaRPr lang="en-US" altLang="zh-TW" sz="3200" dirty="0"/>
          </a:p>
        </p:txBody>
      </p:sp>
    </p:spTree>
    <p:extLst>
      <p:ext uri="{BB962C8B-B14F-4D97-AF65-F5344CB8AC3E}">
        <p14:creationId xmlns:p14="http://schemas.microsoft.com/office/powerpoint/2010/main" val="12086060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48B081DE-8DD7-45B8-AC89-FF95AFC2E9B8}"/>
              </a:ext>
            </a:extLst>
          </p:cNvPr>
          <p:cNvSpPr txBox="1">
            <a:spLocks/>
          </p:cNvSpPr>
          <p:nvPr/>
        </p:nvSpPr>
        <p:spPr>
          <a:xfrm>
            <a:off x="874713" y="728663"/>
            <a:ext cx="9720072" cy="1041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600" b="1" dirty="0">
                <a:solidFill>
                  <a:schemeClr val="accent6">
                    <a:lumMod val="75000"/>
                  </a:schemeClr>
                </a:solidFill>
                <a:latin typeface="Tw Cen MT Condensed" panose="020B0606020104020203"/>
                <a:ea typeface="微軟正黑體" panose="020B0604030504040204" pitchFamily="34" charset="-120"/>
              </a:rPr>
              <a:t>想一想：</a:t>
            </a:r>
            <a:endParaRPr kumimoji="0" lang="en-US" sz="3600" b="1" i="0" u="none" strike="noStrike" kern="1200" cap="all" spc="10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Tw Cen MT Condensed" panose="020B0606020104020203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105B6616-C66B-43B0-850E-067538716A89}"/>
              </a:ext>
            </a:extLst>
          </p:cNvPr>
          <p:cNvSpPr txBox="1"/>
          <p:nvPr/>
        </p:nvSpPr>
        <p:spPr>
          <a:xfrm>
            <a:off x="874713" y="1582341"/>
            <a:ext cx="1043955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TW" altLang="en-US" sz="3200" dirty="0">
                <a:solidFill>
                  <a:srgbClr val="333333"/>
                </a:solidFill>
                <a:latin typeface="黑體-繁"/>
              </a:rPr>
              <a:t>這種透過</a:t>
            </a:r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  <a:latin typeface="黑體-繁"/>
              </a:rPr>
              <a:t>網路</a:t>
            </a:r>
            <a:r>
              <a:rPr lang="zh-TW" altLang="en-US" sz="3200" dirty="0">
                <a:solidFill>
                  <a:srgbClr val="333333"/>
                </a:solidFill>
                <a:latin typeface="黑體-繁"/>
              </a:rPr>
              <a:t>上傳文字、照片、影片、圖片等形式，持續對他人嘲笑、欺負、辱罵、騷擾或威脅，造成對方身心靈傷害的不當行為。稱為甚麼？</a:t>
            </a:r>
            <a:endParaRPr lang="zh-TW" altLang="en-US" sz="320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E2B21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E166189-D6B0-4784-8F9E-C19768362BA5}"/>
              </a:ext>
            </a:extLst>
          </p:cNvPr>
          <p:cNvSpPr/>
          <p:nvPr/>
        </p:nvSpPr>
        <p:spPr>
          <a:xfrm>
            <a:off x="8684308" y="6611779"/>
            <a:ext cx="350769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微軟正黑體" panose="020B0604030504040204" pitchFamily="34" charset="-120"/>
                <a:cs typeface="+mn-cs"/>
              </a:rPr>
              <a:t>圖片來源：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2E2B2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https://www.hippopx.com/en/query?q=desperated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CD18562B-20C0-4300-857E-0D130B02B385}"/>
              </a:ext>
            </a:extLst>
          </p:cNvPr>
          <p:cNvSpPr/>
          <p:nvPr/>
        </p:nvSpPr>
        <p:spPr>
          <a:xfrm>
            <a:off x="4572344" y="4259996"/>
            <a:ext cx="326243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000" b="1" dirty="0">
                <a:solidFill>
                  <a:srgbClr val="9CBEBD">
                    <a:lumMod val="75000"/>
                  </a:srgbClr>
                </a:solidFill>
              </a:rPr>
              <a:t>網路霸凌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463257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DE19F3A-F15F-40DA-B18D-88A3F1AA1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886" y="908862"/>
            <a:ext cx="10448402" cy="785085"/>
          </a:xfrm>
        </p:spPr>
        <p:txBody>
          <a:bodyPr>
            <a:noAutofit/>
          </a:bodyPr>
          <a:lstStyle/>
          <a:p>
            <a:r>
              <a:rPr lang="zh-TW" altLang="en-US" sz="3600" b="1" dirty="0">
                <a:solidFill>
                  <a:schemeClr val="accent6">
                    <a:lumMod val="75000"/>
                  </a:schemeClr>
                </a:solidFill>
              </a:rPr>
              <a:t>你曾經遇過網路霸凌嗎？</a:t>
            </a:r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D2B8A7D3-2C25-4204-850E-CC15AC0E9D57}"/>
              </a:ext>
            </a:extLst>
          </p:cNvPr>
          <p:cNvSpPr txBox="1"/>
          <p:nvPr/>
        </p:nvSpPr>
        <p:spPr>
          <a:xfrm>
            <a:off x="874713" y="1662750"/>
            <a:ext cx="1040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/>
              <a:t>為什麼有人在哭？為什麼衣服上有</a:t>
            </a:r>
            <a:r>
              <a:rPr lang="en-US" altLang="zh-TW" sz="3200" dirty="0"/>
              <a:t>Alisha</a:t>
            </a:r>
            <a:r>
              <a:rPr lang="zh-TW" altLang="en-US" sz="3200" dirty="0"/>
              <a:t>的照片？</a:t>
            </a:r>
            <a:endParaRPr lang="en-US" sz="3200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91E200C1-AC9B-443F-A3C6-5B97910928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7260" y="2351583"/>
            <a:ext cx="5845455" cy="3891066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87A13BE6-5B10-4AB7-A8AF-4B96B02CECD5}"/>
              </a:ext>
            </a:extLst>
          </p:cNvPr>
          <p:cNvSpPr txBox="1"/>
          <p:nvPr/>
        </p:nvSpPr>
        <p:spPr>
          <a:xfrm>
            <a:off x="7086600" y="4610476"/>
            <a:ext cx="4230688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dirty="0"/>
              <a:t>Alisha</a:t>
            </a:r>
            <a:r>
              <a:rPr lang="zh-TW" altLang="en-US" sz="3200" dirty="0"/>
              <a:t>到底怎麼了？</a:t>
            </a:r>
            <a:endParaRPr lang="en-US" sz="3200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116D4F9-88E7-479D-8A0F-EBCCDB9F041E}"/>
              </a:ext>
            </a:extLst>
          </p:cNvPr>
          <p:cNvSpPr/>
          <p:nvPr/>
        </p:nvSpPr>
        <p:spPr>
          <a:xfrm>
            <a:off x="7385402" y="6581001"/>
            <a:ext cx="47003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200" dirty="0"/>
              <a:t>資料來源：</a:t>
            </a:r>
            <a:r>
              <a:rPr lang="en-US" sz="1200" dirty="0"/>
              <a:t>https://global.udn.com/global_vision/story/8662/5330035</a:t>
            </a:r>
          </a:p>
        </p:txBody>
      </p:sp>
    </p:spTree>
    <p:extLst>
      <p:ext uri="{BB962C8B-B14F-4D97-AF65-F5344CB8AC3E}">
        <p14:creationId xmlns:p14="http://schemas.microsoft.com/office/powerpoint/2010/main" val="2921605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3548AD03-CF38-4404-A498-C47A8E2E4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6973" y="767265"/>
            <a:ext cx="10225064" cy="402336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/>
              <a:t>2021</a:t>
            </a:r>
            <a:r>
              <a:rPr lang="zh-TW" altLang="en-US" sz="3200" dirty="0"/>
              <a:t>年三月，</a:t>
            </a:r>
            <a:r>
              <a:rPr lang="en-US" altLang="zh-TW" sz="3200" b="1" dirty="0">
                <a:solidFill>
                  <a:schemeClr val="bg2">
                    <a:lumMod val="50000"/>
                  </a:schemeClr>
                </a:solidFill>
              </a:rPr>
              <a:t>B</a:t>
            </a:r>
            <a:r>
              <a:rPr lang="zh-TW" altLang="en-US" sz="3200" b="1" dirty="0">
                <a:solidFill>
                  <a:schemeClr val="bg2">
                    <a:lumMod val="50000"/>
                  </a:schemeClr>
                </a:solidFill>
              </a:rPr>
              <a:t>女</a:t>
            </a:r>
            <a:r>
              <a:rPr lang="zh-TW" altLang="en-US" sz="3200" dirty="0"/>
              <a:t>約</a:t>
            </a:r>
            <a:r>
              <a:rPr lang="en-US" altLang="zh-TW" sz="3200" b="1" dirty="0">
                <a:solidFill>
                  <a:schemeClr val="accent2">
                    <a:lumMod val="75000"/>
                  </a:schemeClr>
                </a:solidFill>
              </a:rPr>
              <a:t>Alisha</a:t>
            </a:r>
            <a:r>
              <a:rPr lang="zh-TW" altLang="en-US" sz="3200" dirty="0"/>
              <a:t>見面談判，</a:t>
            </a:r>
            <a:r>
              <a:rPr lang="en-US" altLang="zh-TW" sz="3200" dirty="0"/>
              <a:t> </a:t>
            </a:r>
            <a:r>
              <a:rPr lang="en-US" altLang="zh-TW" sz="3200" b="1" dirty="0">
                <a:solidFill>
                  <a:schemeClr val="accent2">
                    <a:lumMod val="75000"/>
                  </a:schemeClr>
                </a:solidFill>
              </a:rPr>
              <a:t>Alisha</a:t>
            </a:r>
            <a:r>
              <a:rPr lang="zh-TW" altLang="en-US" sz="3200" dirty="0"/>
              <a:t>赴約後，躲在暗處的</a:t>
            </a:r>
            <a:r>
              <a:rPr lang="en-US" altLang="zh-TW" sz="3200" b="1" dirty="0">
                <a:solidFill>
                  <a:schemeClr val="bg2">
                    <a:lumMod val="50000"/>
                  </a:schemeClr>
                </a:solidFill>
              </a:rPr>
              <a:t>A</a:t>
            </a:r>
            <a:r>
              <a:rPr lang="zh-TW" altLang="en-US" sz="3200" b="1" dirty="0">
                <a:solidFill>
                  <a:schemeClr val="bg2">
                    <a:lumMod val="50000"/>
                  </a:schemeClr>
                </a:solidFill>
              </a:rPr>
              <a:t>男</a:t>
            </a:r>
            <a:r>
              <a:rPr lang="zh-TW" altLang="en-US" sz="3200" dirty="0"/>
              <a:t>趁機跳出毆打</a:t>
            </a:r>
            <a:r>
              <a:rPr lang="en-US" altLang="zh-TW" sz="3200" b="1" dirty="0">
                <a:solidFill>
                  <a:schemeClr val="accent2">
                    <a:lumMod val="75000"/>
                  </a:schemeClr>
                </a:solidFill>
              </a:rPr>
              <a:t>Alisha</a:t>
            </a:r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</a:rPr>
              <a:t>，</a:t>
            </a:r>
            <a:r>
              <a:rPr lang="zh-TW" altLang="en-US" sz="3200" dirty="0"/>
              <a:t>並將</a:t>
            </a:r>
            <a:r>
              <a:rPr lang="en-US" altLang="zh-TW" sz="3200" b="1" dirty="0">
                <a:solidFill>
                  <a:schemeClr val="accent2">
                    <a:lumMod val="75000"/>
                  </a:schemeClr>
                </a:solidFill>
              </a:rPr>
              <a:t>Alisha</a:t>
            </a:r>
            <a:r>
              <a:rPr lang="zh-TW" altLang="en-US" sz="3200" dirty="0"/>
              <a:t>拋入塞納河，造成</a:t>
            </a:r>
            <a:r>
              <a:rPr lang="en-US" altLang="zh-TW" sz="3200" b="1" dirty="0">
                <a:solidFill>
                  <a:schemeClr val="accent2">
                    <a:lumMod val="75000"/>
                  </a:schemeClr>
                </a:solidFill>
              </a:rPr>
              <a:t>Alisha </a:t>
            </a:r>
            <a:r>
              <a:rPr lang="zh-TW" altLang="en-US" sz="3200" dirty="0"/>
              <a:t>死亡，整起事件造成法國社會極大的震撼，引發一連串反霸凌的「白色大遊行」，求政府設法改善霸凌事件，別讓</a:t>
            </a:r>
            <a:r>
              <a:rPr lang="en-US" altLang="zh-TW" sz="3200" b="1" dirty="0">
                <a:solidFill>
                  <a:schemeClr val="accent2">
                    <a:lumMod val="75000"/>
                  </a:schemeClr>
                </a:solidFill>
              </a:rPr>
              <a:t>Alisha</a:t>
            </a:r>
            <a:r>
              <a:rPr lang="zh-TW" altLang="en-US" sz="3200" dirty="0"/>
              <a:t>的生命平白犧牲。</a:t>
            </a:r>
            <a:endParaRPr lang="en-US" sz="3200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68D790F-B949-426D-8D84-EED8761557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1337" y="4940798"/>
            <a:ext cx="1751093" cy="118854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FADA95E4-9B6E-46ED-A220-E18CCE6EF2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9542" y="4940798"/>
            <a:ext cx="1784552" cy="118854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9A4686E7-B124-416B-A3C2-D885F17657E9}"/>
              </a:ext>
            </a:extLst>
          </p:cNvPr>
          <p:cNvSpPr/>
          <p:nvPr/>
        </p:nvSpPr>
        <p:spPr>
          <a:xfrm>
            <a:off x="7072168" y="6581001"/>
            <a:ext cx="51619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200" dirty="0"/>
              <a:t>資料來源與照片：</a:t>
            </a:r>
            <a:r>
              <a:rPr lang="en-US" sz="1200" dirty="0"/>
              <a:t>https://global.udn.com/global_vision/story/8662/5330035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2663B69F-DCCC-4346-A93F-E649F9F3B27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971"/>
          <a:stretch/>
        </p:blipFill>
        <p:spPr>
          <a:xfrm>
            <a:off x="3231711" y="4940796"/>
            <a:ext cx="1692513" cy="118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66204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要素">
  <a:themeElements>
    <a:clrScheme name="Integral">
      <a:dk1>
        <a:srgbClr val="2E2B21"/>
      </a:dk1>
      <a:lt1>
        <a:srgbClr val="FFFFFF"/>
      </a:lt1>
      <a:dk2>
        <a:srgbClr val="605B4F"/>
      </a:dk2>
      <a:lt2>
        <a:srgbClr val="D8D6BE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090DCB5F-146D-478A-852A-34B16FE9F3A8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6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8477ECB6-CE90-4D9B-A3A6-70ED94FB8160}">
  <we:reference id="wa104380121" version="2.0.0.0" store="zh-TW" storeType="OMEX"/>
  <we:alternateReferences>
    <we:reference id="WA104380121" version="2.0.0.0" store="WA10438012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10629</TotalTime>
  <Words>3213</Words>
  <Application>Microsoft Office PowerPoint</Application>
  <PresentationFormat>寬螢幕</PresentationFormat>
  <Paragraphs>256</Paragraphs>
  <Slides>39</Slides>
  <Notes>31</Notes>
  <HiddenSlides>0</HiddenSlides>
  <MMClips>2</MMClips>
  <ScaleCrop>false</ScaleCrop>
  <HeadingPairs>
    <vt:vector size="6" baseType="variant">
      <vt:variant>
        <vt:lpstr>使用字型</vt:lpstr>
      </vt:variant>
      <vt:variant>
        <vt:i4>12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39</vt:i4>
      </vt:variant>
    </vt:vector>
  </HeadingPairs>
  <TitlesOfParts>
    <vt:vector size="52" baseType="lpstr">
      <vt:lpstr>Arvo</vt:lpstr>
      <vt:lpstr>微軟正黑體</vt:lpstr>
      <vt:lpstr>新細明體</vt:lpstr>
      <vt:lpstr>黑體-繁</vt:lpstr>
      <vt:lpstr>Arial Black</vt:lpstr>
      <vt:lpstr>Calibri</vt:lpstr>
      <vt:lpstr>Ebrima</vt:lpstr>
      <vt:lpstr>Times New Roman</vt:lpstr>
      <vt:lpstr>Tw Cen MT</vt:lpstr>
      <vt:lpstr>Tw Cen MT Condensed</vt:lpstr>
      <vt:lpstr>Wingdings</vt:lpstr>
      <vt:lpstr>Wingdings 3</vt:lpstr>
      <vt:lpstr>要素</vt:lpstr>
      <vt:lpstr>虛擬世界的「真」欺負？ 反霸凌與人權</vt:lpstr>
      <vt:lpstr>學習目標</vt:lpstr>
      <vt:lpstr>虛擬世界的真欺負</vt:lpstr>
      <vt:lpstr>PowerPoint 簡報</vt:lpstr>
      <vt:lpstr>PowerPoint 簡報</vt:lpstr>
      <vt:lpstr>PowerPoint 簡報</vt:lpstr>
      <vt:lpstr>PowerPoint 簡報</vt:lpstr>
      <vt:lpstr>你曾經遇過網路霸凌嗎？</vt:lpstr>
      <vt:lpstr>PowerPoint 簡報</vt:lpstr>
      <vt:lpstr>隨著手機、網路的普及，網路成為青少年平日社交的重要場域，但正因為如此，霸凌的場域由校園延伸到家中，受害者即使躲在家中依然無法躲開被霸凌的威脅，再加上網路大量快速傳播、匿名等特性， 讓網路霸凌更容易擴散。 </vt:lpstr>
      <vt:lpstr>PowerPoint 簡報</vt:lpstr>
      <vt:lpstr>PowerPoint 簡報</vt:lpstr>
      <vt:lpstr>網路霸凌相關知識</vt:lpstr>
      <vt:lpstr>網路霸凌小學堂</vt:lpstr>
      <vt:lpstr> 網路霸凌常發生在歐美國家，相較之下，台灣國中校園單純，學生友善，被網路霸凌的機會很小？</vt:lpstr>
      <vt:lpstr>真相是：</vt:lpstr>
      <vt:lpstr> 許多人在網路上發言，因為可以使用匿名，比較容易口出惡言，講出比平常更不友善的語言？</vt:lpstr>
      <vt:lpstr>真相是：</vt:lpstr>
      <vt:lpstr> 在網路上言行，即使是匿名、不公開身分，還是有可能留下數位足跡，正所謂凡走過必留痕跡。</vt:lpstr>
      <vt:lpstr>真實案例有：</vt:lpstr>
      <vt:lpstr>請記得：</vt:lpstr>
      <vt:lpstr>在臉書中說我們班的某某人，胖得像一隻豬      。因為他真的很胖，而且這是我的臉書，他看不到，所以沒有關係。 </vt:lpstr>
      <vt:lpstr>真實案例有：</vt:lpstr>
      <vt:lpstr>同學聚餐，雖然餐廳又貴又難吃，但如果在網路上給了負評，店家可能會說我們惡意誹謗，霸凌店家，聽說很多店家都會告人，我還是一律給予五星好評好了。</vt:lpstr>
      <vt:lpstr>真相是：</vt:lpstr>
      <vt:lpstr>計分時間：</vt:lpstr>
      <vt:lpstr>網路霸凌解決策略</vt:lpstr>
      <vt:lpstr>PowerPoint 簡報</vt:lpstr>
      <vt:lpstr>PowerPoint 簡報</vt:lpstr>
      <vt:lpstr>PowerPoint 簡報</vt:lpstr>
      <vt:lpstr>PowerPoint 簡報</vt:lpstr>
      <vt:lpstr>為什麼要了解霸凌者與旁觀者的行為和動機？</vt:lpstr>
      <vt:lpstr>PowerPoint 簡報</vt:lpstr>
      <vt:lpstr>兩兩討論：遇到網路霸凌，我們可以怎麼做？</vt:lpstr>
      <vt:lpstr>如果你是旁觀者，你可以這樣做：</vt:lpstr>
      <vt:lpstr>如果你是被霸凌者，你可以這樣做：</vt:lpstr>
      <vt:lpstr>除了父母師長，這些也可以幫助你：</vt:lpstr>
      <vt:lpstr>經過上述的討論，你想好下次面對網路霸凌你要怎麼做了嗎？請將您的決定寫在學習單上的「留言板」中，並告訴更多人。 如果你願意，也可以將留言板拍照，上傳到網路，告訴更多人如何面對網路霸凌。             讓我們一起維護人權，終止網路霸凌！ </vt:lpstr>
      <vt:lpstr>最後，想要告訴每一個孩子：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samsa</dc:creator>
  <cp:lastModifiedBy>samsa</cp:lastModifiedBy>
  <cp:revision>386</cp:revision>
  <dcterms:created xsi:type="dcterms:W3CDTF">2021-07-07T02:51:58Z</dcterms:created>
  <dcterms:modified xsi:type="dcterms:W3CDTF">2021-10-04T05:03:06Z</dcterms:modified>
</cp:coreProperties>
</file>